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5143500" type="screen16x9"/>
  <p:notesSz cx="6858000" cy="9144000"/>
  <p:embeddedFontLst>
    <p:embeddedFont>
      <p:font typeface="Roboto" panose="020B0604020202020204" charset="0"/>
      <p:regular r:id="rId23"/>
      <p:bold r:id="rId24"/>
      <p:italic r:id="rId25"/>
      <p:boldItalic r:id="rId2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587" autoAdjust="0"/>
  </p:normalViewPr>
  <p:slideViewPr>
    <p:cSldViewPr snapToGrid="0">
      <p:cViewPr varScale="1">
        <p:scale>
          <a:sx n="88" d="100"/>
          <a:sy n="88" d="100"/>
        </p:scale>
        <p:origin x="8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4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3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1.fntdata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65368444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930442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162290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9086885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8769668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8931463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3888443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6216945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3084803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3866765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578421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372054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5952699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829766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577815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516174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645490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714956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336758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480115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495352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 flipH="1">
            <a:off x="8246400" y="4245925"/>
            <a:ext cx="897599" cy="897599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" name="Shape 11"/>
          <p:cNvSpPr/>
          <p:nvPr/>
        </p:nvSpPr>
        <p:spPr>
          <a:xfrm flipH="1">
            <a:off x="8246400" y="4245875"/>
            <a:ext cx="897599" cy="897599"/>
          </a:xfrm>
          <a:prstGeom prst="round1Rect">
            <a:avLst>
              <a:gd name="adj" fmla="val 16667"/>
            </a:avLst>
          </a:prstGeom>
          <a:solidFill>
            <a:schemeClr val="lt1">
              <a:alpha val="68080"/>
            </a:scheme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390525" y="1819275"/>
            <a:ext cx="8222100" cy="9335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390525" y="2789130"/>
            <a:ext cx="8222100" cy="4328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None/>
              <a:defRPr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bg>
      <p:bgPr>
        <a:solidFill>
          <a:schemeClr val="accent4"/>
        </a:solidFill>
        <a:effectLst/>
      </p:bgPr>
    </p:bg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460950" y="2065350"/>
            <a:ext cx="8222100" cy="10127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200"/>
            </a:lvl1pPr>
            <a:lvl2pPr lvl="1">
              <a:spcBef>
                <a:spcPts val="0"/>
              </a:spcBef>
              <a:buSzPct val="100000"/>
              <a:defRPr sz="4200"/>
            </a:lvl2pPr>
            <a:lvl3pPr lvl="2">
              <a:spcBef>
                <a:spcPts val="0"/>
              </a:spcBef>
              <a:buSzPct val="100000"/>
              <a:defRPr sz="4200"/>
            </a:lvl3pPr>
            <a:lvl4pPr lvl="3">
              <a:spcBef>
                <a:spcPts val="0"/>
              </a:spcBef>
              <a:buSzPct val="100000"/>
              <a:defRPr sz="4200"/>
            </a:lvl4pPr>
            <a:lvl5pPr lvl="4">
              <a:spcBef>
                <a:spcPts val="0"/>
              </a:spcBef>
              <a:buSzPct val="100000"/>
              <a:defRPr sz="4200"/>
            </a:lvl5pPr>
            <a:lvl6pPr lvl="5">
              <a:spcBef>
                <a:spcPts val="0"/>
              </a:spcBef>
              <a:buSzPct val="100000"/>
              <a:defRPr sz="4200"/>
            </a:lvl6pPr>
            <a:lvl7pPr lvl="6">
              <a:spcBef>
                <a:spcPts val="0"/>
              </a:spcBef>
              <a:buSzPct val="100000"/>
              <a:defRPr sz="4200"/>
            </a:lvl7pPr>
            <a:lvl8pPr lvl="7">
              <a:spcBef>
                <a:spcPts val="0"/>
              </a:spcBef>
              <a:buSzPct val="100000"/>
              <a:defRPr sz="4200"/>
            </a:lvl8pPr>
            <a:lvl9pPr lvl="8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/>
          <p:nvPr/>
        </p:nvSpPr>
        <p:spPr>
          <a:xfrm rot="10800000" flipH="1">
            <a:off x="0" y="1685999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6" name="Shape 26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6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3999899" cy="2710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2"/>
          </p:nvPr>
        </p:nvSpPr>
        <p:spPr>
          <a:xfrm>
            <a:off x="4694250" y="1919075"/>
            <a:ext cx="3999899" cy="2710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 rot="10800000" flipH="1">
            <a:off x="0" y="656399"/>
            <a:ext cx="9144000" cy="448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3" name="Shape 33"/>
          <p:cNvSpPr/>
          <p:nvPr/>
        </p:nvSpPr>
        <p:spPr>
          <a:xfrm>
            <a:off x="0" y="65635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98250" y="16350"/>
            <a:ext cx="8826599" cy="6027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1800"/>
            </a:lvl1pPr>
            <a:lvl2pPr lvl="1">
              <a:spcBef>
                <a:spcPts val="0"/>
              </a:spcBef>
              <a:buSzPct val="100000"/>
              <a:defRPr sz="1800"/>
            </a:lvl2pPr>
            <a:lvl3pPr lvl="2">
              <a:spcBef>
                <a:spcPts val="0"/>
              </a:spcBef>
              <a:buSzPct val="100000"/>
              <a:defRPr sz="1800"/>
            </a:lvl3pPr>
            <a:lvl4pPr lvl="3">
              <a:spcBef>
                <a:spcPts val="0"/>
              </a:spcBef>
              <a:buSzPct val="100000"/>
              <a:defRPr sz="1800"/>
            </a:lvl4pPr>
            <a:lvl5pPr lvl="4">
              <a:spcBef>
                <a:spcPts val="0"/>
              </a:spcBef>
              <a:buSzPct val="100000"/>
              <a:defRPr sz="1800"/>
            </a:lvl5pPr>
            <a:lvl6pPr lvl="5">
              <a:spcBef>
                <a:spcPts val="0"/>
              </a:spcBef>
              <a:buSzPct val="100000"/>
              <a:defRPr sz="1800"/>
            </a:lvl6pPr>
            <a:lvl7pPr lvl="6">
              <a:spcBef>
                <a:spcPts val="0"/>
              </a:spcBef>
              <a:buSzPct val="100000"/>
              <a:defRPr sz="1800"/>
            </a:lvl7pPr>
            <a:lvl8pPr lvl="7">
              <a:spcBef>
                <a:spcPts val="0"/>
              </a:spcBef>
              <a:buSzPct val="100000"/>
              <a:defRPr sz="1800"/>
            </a:lvl8pPr>
            <a:lvl9pPr lvl="8">
              <a:spcBef>
                <a:spcPts val="0"/>
              </a:spcBef>
              <a:buSzPct val="100000"/>
              <a:defRPr sz="1800"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/>
        </p:nvSpPr>
        <p:spPr>
          <a:xfrm rot="10800000" flipH="1">
            <a:off x="3276600" y="25"/>
            <a:ext cx="5867400" cy="51434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8" name="Shape 38"/>
          <p:cNvSpPr/>
          <p:nvPr/>
        </p:nvSpPr>
        <p:spPr>
          <a:xfrm rot="-5400000">
            <a:off x="759150" y="2517450"/>
            <a:ext cx="5143499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226077" y="357800"/>
            <a:ext cx="2807999" cy="9533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226075" y="1465800"/>
            <a:ext cx="2807999" cy="31634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490250" y="488250"/>
            <a:ext cx="62271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6000"/>
            </a:lvl1pPr>
            <a:lvl2pPr lvl="1">
              <a:spcBef>
                <a:spcPts val="0"/>
              </a:spcBef>
              <a:buSzPct val="100000"/>
              <a:defRPr sz="6000"/>
            </a:lvl2pPr>
            <a:lvl3pPr lvl="2">
              <a:spcBef>
                <a:spcPts val="0"/>
              </a:spcBef>
              <a:buSzPct val="100000"/>
              <a:defRPr sz="6000"/>
            </a:lvl3pPr>
            <a:lvl4pPr lvl="3">
              <a:spcBef>
                <a:spcPts val="0"/>
              </a:spcBef>
              <a:buSzPct val="100000"/>
              <a:defRPr sz="6000"/>
            </a:lvl4pPr>
            <a:lvl5pPr lvl="4">
              <a:spcBef>
                <a:spcPts val="0"/>
              </a:spcBef>
              <a:buSzPct val="100000"/>
              <a:defRPr sz="6000"/>
            </a:lvl5pPr>
            <a:lvl6pPr lvl="5">
              <a:spcBef>
                <a:spcPts val="0"/>
              </a:spcBef>
              <a:buSzPct val="100000"/>
              <a:defRPr sz="6000"/>
            </a:lvl6pPr>
            <a:lvl7pPr lvl="6">
              <a:spcBef>
                <a:spcPts val="0"/>
              </a:spcBef>
              <a:buSzPct val="100000"/>
              <a:defRPr sz="6000"/>
            </a:lvl7pPr>
            <a:lvl8pPr lvl="7">
              <a:spcBef>
                <a:spcPts val="0"/>
              </a:spcBef>
              <a:buSzPct val="100000"/>
              <a:defRPr sz="6000"/>
            </a:lvl8pPr>
            <a:lvl9pPr lvl="8">
              <a:spcBef>
                <a:spcPts val="0"/>
              </a:spcBef>
              <a:buSzPct val="100000"/>
              <a:defRPr sz="6000"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/>
          <p:nvPr/>
        </p:nvSpPr>
        <p:spPr>
          <a:xfrm flipH="1">
            <a:off x="0" y="0"/>
            <a:ext cx="4572000" cy="51434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7" name="Shape 47"/>
          <p:cNvSpPr/>
          <p:nvPr/>
        </p:nvSpPr>
        <p:spPr>
          <a:xfrm rot="5400000">
            <a:off x="1946424" y="2517750"/>
            <a:ext cx="51429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199" cy="1482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ubTitle" idx="1"/>
          </p:nvPr>
        </p:nvSpPr>
        <p:spPr>
          <a:xfrm>
            <a:off x="265500" y="2779466"/>
            <a:ext cx="4045199" cy="1235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0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/>
        </p:nvSpPr>
        <p:spPr>
          <a:xfrm rot="10800000" flipH="1">
            <a:off x="0" y="0"/>
            <a:ext cx="9144000" cy="46958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4" name="Shape 54"/>
          <p:cNvSpPr/>
          <p:nvPr/>
        </p:nvSpPr>
        <p:spPr>
          <a:xfrm rot="10800000" flipH="1">
            <a:off x="0" y="4622724"/>
            <a:ext cx="9144000" cy="741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57150" y="4696825"/>
            <a:ext cx="8381999" cy="4467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200">
                <a:solidFill>
                  <a:schemeClr val="lt1"/>
                </a:solidFill>
              </a:defRPr>
            </a:lvl1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bg>
      <p:bgPr>
        <a:solidFill>
          <a:schemeClr val="accent4"/>
        </a:solidFill>
        <a:effectLst/>
      </p:bgPr>
    </p:bg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475500" y="1258525"/>
            <a:ext cx="8222100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475500" y="3304625"/>
            <a:ext cx="82221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SzPct val="100000"/>
              <a:buFont typeface="Roboto"/>
              <a:defRPr sz="18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rPr>
              <a:t>‹#›</a:t>
            </a:fld>
            <a:endParaRPr lang="en" sz="1000">
              <a:solidFill>
                <a:schemeClr val="lt2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title"/>
          </p:nvPr>
        </p:nvSpPr>
        <p:spPr>
          <a:xfrm>
            <a:off x="460950" y="2065350"/>
            <a:ext cx="8222100" cy="1012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dirty="0"/>
              <a:t>Web </a:t>
            </a:r>
            <a:r>
              <a:rPr lang="en" dirty="0" smtClean="0"/>
              <a:t>Engineering</a:t>
            </a:r>
            <a:endParaRPr lang="en" dirty="0"/>
          </a:p>
          <a:p>
            <a:pPr lvl="0" algn="ctr"/>
            <a:r>
              <a:rPr lang="en" dirty="0" smtClean="0"/>
              <a:t>CS-4513</a:t>
            </a:r>
            <a:br>
              <a:rPr lang="en" dirty="0" smtClean="0"/>
            </a:br>
            <a:r>
              <a:rPr lang="en" dirty="0"/>
              <a:t/>
            </a:r>
            <a:br>
              <a:rPr lang="en" dirty="0"/>
            </a:br>
            <a:r>
              <a:rPr lang="en" sz="1800" dirty="0"/>
              <a:t>Prepared By:</a:t>
            </a:r>
            <a:br>
              <a:rPr lang="en" sz="1800" dirty="0"/>
            </a:br>
            <a:r>
              <a:rPr lang="en" sz="1800" dirty="0"/>
              <a:t>Junaid Hassan</a:t>
            </a:r>
            <a:br>
              <a:rPr lang="en" sz="1800" dirty="0"/>
            </a:br>
            <a:r>
              <a:rPr lang="en" sz="1800" dirty="0"/>
              <a:t>Lecturer at UOS M.B.Din Campus</a:t>
            </a:r>
            <a:br>
              <a:rPr lang="en" sz="1800" dirty="0"/>
            </a:br>
            <a:r>
              <a:rPr lang="en" sz="1800" dirty="0"/>
              <a:t>junaidte14@gmail.com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ctrTitle"/>
          </p:nvPr>
        </p:nvSpPr>
        <p:spPr>
          <a:xfrm>
            <a:off x="378875" y="221600"/>
            <a:ext cx="8222100" cy="839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4000" dirty="0" smtClean="0"/>
              <a:t>Client/Server Communication</a:t>
            </a:r>
            <a:r>
              <a:rPr lang="en" dirty="0" smtClean="0"/>
              <a:t>:</a:t>
            </a:r>
            <a:endParaRPr lang="en" dirty="0"/>
          </a:p>
        </p:txBody>
      </p:sp>
      <p:sp>
        <p:nvSpPr>
          <p:cNvPr id="73" name="Shape 73"/>
          <p:cNvSpPr txBox="1">
            <a:spLocks noGrp="1"/>
          </p:cNvSpPr>
          <p:nvPr>
            <p:ph type="subTitle" idx="1"/>
          </p:nvPr>
        </p:nvSpPr>
        <p:spPr>
          <a:xfrm>
            <a:off x="378875" y="941557"/>
            <a:ext cx="8222100" cy="4000556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571500" lvl="0" indent="-342900">
              <a:buFont typeface="Arial" panose="020B0604020202020204" pitchFamily="34" charset="0"/>
              <a:buChar char="•"/>
            </a:pPr>
            <a:r>
              <a:rPr lang="en-US" sz="2300" dirty="0"/>
              <a:t>SMTP (Simple Mail Transfer </a:t>
            </a:r>
            <a:r>
              <a:rPr lang="en-US" sz="2300" dirty="0" smtClean="0"/>
              <a:t>Protocol), </a:t>
            </a:r>
            <a:r>
              <a:rPr lang="en-US" sz="2300" dirty="0"/>
              <a:t>combined with POP3 (Post Office </a:t>
            </a:r>
            <a:r>
              <a:rPr lang="en-US" sz="2300" dirty="0" smtClean="0"/>
              <a:t>Protocol) or </a:t>
            </a:r>
            <a:r>
              <a:rPr lang="en-US" sz="2300" dirty="0"/>
              <a:t>IMAP (Internet Message Access </a:t>
            </a:r>
            <a:r>
              <a:rPr lang="en-US" sz="2300" dirty="0" smtClean="0"/>
              <a:t>Protocol) </a:t>
            </a:r>
            <a:r>
              <a:rPr lang="en-US" sz="2300" dirty="0"/>
              <a:t>allows us to send and </a:t>
            </a:r>
            <a:r>
              <a:rPr lang="en-US" sz="2300" dirty="0" smtClean="0"/>
              <a:t>receive e-mail</a:t>
            </a:r>
          </a:p>
          <a:p>
            <a:pPr marL="571500" lvl="0" indent="-342900">
              <a:buFont typeface="Arial" panose="020B0604020202020204" pitchFamily="34" charset="0"/>
              <a:buChar char="•"/>
            </a:pPr>
            <a:r>
              <a:rPr lang="en-US" sz="2300" dirty="0"/>
              <a:t>The Real Time Streaming Protocol (</a:t>
            </a:r>
            <a:r>
              <a:rPr lang="en-US" sz="2300" dirty="0" smtClean="0"/>
              <a:t>RTSP) </a:t>
            </a:r>
            <a:r>
              <a:rPr lang="en-US" sz="2300" dirty="0"/>
              <a:t>represents a </a:t>
            </a:r>
            <a:r>
              <a:rPr lang="en-US" sz="2300" dirty="0" smtClean="0"/>
              <a:t>standard published </a:t>
            </a:r>
            <a:r>
              <a:rPr lang="en-US" sz="2300" dirty="0"/>
              <a:t>by the Internet Engineering Task Force (IETF), and is designed to support the </a:t>
            </a:r>
            <a:r>
              <a:rPr lang="en-US" sz="2300" dirty="0" smtClean="0"/>
              <a:t>delivery of </a:t>
            </a:r>
            <a:r>
              <a:rPr lang="en-US" sz="2300" dirty="0"/>
              <a:t>multimedia data in real-time conditions. In contrast to HTTP, RTSP allows the transmission </a:t>
            </a:r>
            <a:r>
              <a:rPr lang="en-US" sz="2300" dirty="0" smtClean="0"/>
              <a:t>of resources </a:t>
            </a:r>
            <a:r>
              <a:rPr lang="en-US" sz="2300" dirty="0"/>
              <a:t>to the client in a timely context rather than </a:t>
            </a:r>
            <a:r>
              <a:rPr lang="en-US" sz="2300" dirty="0" smtClean="0"/>
              <a:t>delivering them </a:t>
            </a:r>
            <a:r>
              <a:rPr lang="en-US" sz="2300" dirty="0"/>
              <a:t>in their entirety (at once</a:t>
            </a:r>
            <a:r>
              <a:rPr lang="en-US" sz="2300" dirty="0" smtClean="0"/>
              <a:t>). This </a:t>
            </a:r>
            <a:r>
              <a:rPr lang="en-US" sz="2300" dirty="0"/>
              <a:t>transmission form is commonly called </a:t>
            </a:r>
            <a:r>
              <a:rPr lang="en-US" sz="2300" i="1" dirty="0"/>
              <a:t>streaming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endParaRPr lang="en" sz="2400" dirty="0"/>
          </a:p>
        </p:txBody>
      </p:sp>
    </p:spTree>
    <p:extLst>
      <p:ext uri="{BB962C8B-B14F-4D97-AF65-F5344CB8AC3E}">
        <p14:creationId xmlns:p14="http://schemas.microsoft.com/office/powerpoint/2010/main" val="27784719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ctrTitle"/>
          </p:nvPr>
        </p:nvSpPr>
        <p:spPr>
          <a:xfrm>
            <a:off x="378875" y="221600"/>
            <a:ext cx="8222100" cy="839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4000" dirty="0" smtClean="0"/>
              <a:t>Client/Server Communication</a:t>
            </a:r>
            <a:r>
              <a:rPr lang="en" dirty="0" smtClean="0"/>
              <a:t>:</a:t>
            </a:r>
            <a:endParaRPr lang="en" dirty="0"/>
          </a:p>
        </p:txBody>
      </p:sp>
      <p:sp>
        <p:nvSpPr>
          <p:cNvPr id="73" name="Shape 73"/>
          <p:cNvSpPr txBox="1">
            <a:spLocks noGrp="1"/>
          </p:cNvSpPr>
          <p:nvPr>
            <p:ph type="subTitle" idx="1"/>
          </p:nvPr>
        </p:nvSpPr>
        <p:spPr>
          <a:xfrm>
            <a:off x="378875" y="941557"/>
            <a:ext cx="8222100" cy="4000556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571500" lvl="0" indent="-342900">
              <a:buFont typeface="Arial" panose="020B0604020202020204" pitchFamily="34" charset="0"/>
              <a:buChar char="•"/>
            </a:pPr>
            <a:r>
              <a:rPr lang="en-US" sz="2200" dirty="0" smtClean="0"/>
              <a:t>HTTP is </a:t>
            </a:r>
            <a:r>
              <a:rPr lang="en-US" sz="2200" dirty="0"/>
              <a:t>a </a:t>
            </a:r>
            <a:r>
              <a:rPr lang="en-US" sz="2200" dirty="0" smtClean="0"/>
              <a:t>text-based stateless protocol, controlling how resources, e.g., HTML</a:t>
            </a:r>
            <a:r>
              <a:rPr lang="en-US" sz="2200" dirty="0"/>
              <a:t> </a:t>
            </a:r>
            <a:r>
              <a:rPr lang="en-US" sz="2200" dirty="0" smtClean="0"/>
              <a:t>documents or images ,are accessed. HTTP builds on the TCP/IP stack, where the service is</a:t>
            </a:r>
            <a:r>
              <a:rPr lang="en-US" sz="2200" dirty="0"/>
              <a:t> </a:t>
            </a:r>
            <a:r>
              <a:rPr lang="en-US" sz="2200" dirty="0" smtClean="0"/>
              <a:t>normally offered over port 80. Resources are addressed by using the concept of </a:t>
            </a:r>
            <a:r>
              <a:rPr lang="en-US" sz="2200" dirty="0"/>
              <a:t>a </a:t>
            </a:r>
            <a:r>
              <a:rPr lang="en-US" sz="2200" i="1" dirty="0" smtClean="0"/>
              <a:t>Uniform Resource </a:t>
            </a:r>
            <a:r>
              <a:rPr lang="en-US" sz="2200" i="1" dirty="0"/>
              <a:t>Identifier </a:t>
            </a:r>
            <a:r>
              <a:rPr lang="en-US" sz="2200" dirty="0"/>
              <a:t>(</a:t>
            </a:r>
            <a:r>
              <a:rPr lang="en-US" sz="2200" i="1" dirty="0"/>
              <a:t>URI</a:t>
            </a:r>
            <a:r>
              <a:rPr lang="en-US" sz="2200" dirty="0" smtClean="0"/>
              <a:t>)</a:t>
            </a:r>
          </a:p>
          <a:p>
            <a:pPr marL="571500" lvl="0" indent="-342900">
              <a:buFont typeface="Arial" panose="020B0604020202020204" pitchFamily="34" charset="0"/>
              <a:buChar char="•"/>
            </a:pPr>
            <a:r>
              <a:rPr lang="en-US" sz="2200" dirty="0"/>
              <a:t>A URI allocates unique identifiers to resources, regardless of their type (HTML documents, images, etc.). Probably the most prominent representative of URIs is the </a:t>
            </a:r>
            <a:r>
              <a:rPr lang="en-US" sz="2200" i="1" dirty="0" smtClean="0"/>
              <a:t>URL </a:t>
            </a:r>
            <a:r>
              <a:rPr lang="en-US" sz="2200" dirty="0" smtClean="0"/>
              <a:t>(</a:t>
            </a:r>
            <a:r>
              <a:rPr lang="en-US" sz="2200" i="1" dirty="0" smtClean="0"/>
              <a:t>Uniform </a:t>
            </a:r>
            <a:r>
              <a:rPr lang="en-US" sz="2200" i="1" dirty="0"/>
              <a:t>Resource Locator</a:t>
            </a:r>
            <a:r>
              <a:rPr lang="en-US" sz="2200" dirty="0"/>
              <a:t>). URLs can be used in connection with the Domain Name </a:t>
            </a:r>
            <a:r>
              <a:rPr lang="en-US" sz="2200" dirty="0" smtClean="0"/>
              <a:t>System (DNS</a:t>
            </a:r>
            <a:r>
              <a:rPr lang="en-US" sz="2200" dirty="0"/>
              <a:t>) to identify hosts on which such resources are found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endParaRPr lang="en" sz="2400" dirty="0"/>
          </a:p>
        </p:txBody>
      </p:sp>
    </p:spTree>
    <p:extLst>
      <p:ext uri="{BB962C8B-B14F-4D97-AF65-F5344CB8AC3E}">
        <p14:creationId xmlns:p14="http://schemas.microsoft.com/office/powerpoint/2010/main" val="20835456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ctrTitle"/>
          </p:nvPr>
        </p:nvSpPr>
        <p:spPr>
          <a:xfrm>
            <a:off x="378875" y="221600"/>
            <a:ext cx="8222100" cy="839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4000" dirty="0" smtClean="0"/>
              <a:t>Client Side Technologies</a:t>
            </a:r>
            <a:r>
              <a:rPr lang="en" dirty="0" smtClean="0"/>
              <a:t>:</a:t>
            </a:r>
            <a:endParaRPr lang="en" dirty="0"/>
          </a:p>
        </p:txBody>
      </p:sp>
      <p:sp>
        <p:nvSpPr>
          <p:cNvPr id="73" name="Shape 73"/>
          <p:cNvSpPr txBox="1">
            <a:spLocks noGrp="1"/>
          </p:cNvSpPr>
          <p:nvPr>
            <p:ph type="subTitle" idx="1"/>
          </p:nvPr>
        </p:nvSpPr>
        <p:spPr>
          <a:xfrm>
            <a:off x="378875" y="941557"/>
            <a:ext cx="8222100" cy="4000556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571500" lvl="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Helper programs are applications that can add functionality to Web browsers.</a:t>
            </a:r>
          </a:p>
          <a:p>
            <a:pPr marL="571500" lvl="0" indent="-342900">
              <a:buFont typeface="Arial" panose="020B0604020202020204" pitchFamily="34" charset="0"/>
              <a:buChar char="•"/>
            </a:pPr>
            <a:r>
              <a:rPr lang="en-US" sz="2400" dirty="0"/>
              <a:t>Examples of helper </a:t>
            </a:r>
            <a:r>
              <a:rPr lang="en-US" sz="2400" dirty="0" smtClean="0"/>
              <a:t>applications include </a:t>
            </a:r>
            <a:r>
              <a:rPr lang="en-US" sz="2400" dirty="0"/>
              <a:t>WinZip or Acrobat Reader. A helper program has to be installed by the user on </a:t>
            </a:r>
            <a:r>
              <a:rPr lang="en-US" sz="2400" dirty="0" smtClean="0"/>
              <a:t>their client </a:t>
            </a:r>
            <a:r>
              <a:rPr lang="en-US" sz="2400" dirty="0"/>
              <a:t>computer</a:t>
            </a:r>
            <a:r>
              <a:rPr lang="en-US" sz="2400" dirty="0" smtClean="0"/>
              <a:t>.</a:t>
            </a:r>
          </a:p>
          <a:p>
            <a:pPr marL="571500" lvl="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Another examples are Chrome Extensions 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endParaRPr lang="en" sz="2400" dirty="0"/>
          </a:p>
        </p:txBody>
      </p:sp>
    </p:spTree>
    <p:extLst>
      <p:ext uri="{BB962C8B-B14F-4D97-AF65-F5344CB8AC3E}">
        <p14:creationId xmlns:p14="http://schemas.microsoft.com/office/powerpoint/2010/main" val="34340415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ctrTitle"/>
          </p:nvPr>
        </p:nvSpPr>
        <p:spPr>
          <a:xfrm>
            <a:off x="378875" y="221600"/>
            <a:ext cx="8222100" cy="839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4000" dirty="0" smtClean="0"/>
              <a:t>Document Specific Technologies</a:t>
            </a:r>
            <a:r>
              <a:rPr lang="en" dirty="0" smtClean="0"/>
              <a:t>:</a:t>
            </a:r>
            <a:endParaRPr lang="en" dirty="0"/>
          </a:p>
        </p:txBody>
      </p:sp>
      <p:sp>
        <p:nvSpPr>
          <p:cNvPr id="73" name="Shape 73"/>
          <p:cNvSpPr txBox="1">
            <a:spLocks noGrp="1"/>
          </p:cNvSpPr>
          <p:nvPr>
            <p:ph type="subTitle" idx="1"/>
          </p:nvPr>
        </p:nvSpPr>
        <p:spPr>
          <a:xfrm>
            <a:off x="378875" y="941557"/>
            <a:ext cx="8222100" cy="4000556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571500" lvl="0" indent="-342900">
              <a:buFont typeface="Arial" panose="020B0604020202020204" pitchFamily="34" charset="0"/>
              <a:buChar char="•"/>
            </a:pPr>
            <a:r>
              <a:rPr lang="en-US" sz="2400" dirty="0"/>
              <a:t>The Hypertext Markup Language (HTML) is an SGML application, describing the elements </a:t>
            </a:r>
            <a:r>
              <a:rPr lang="en-US" sz="2400" dirty="0" smtClean="0"/>
              <a:t>that can </a:t>
            </a:r>
            <a:r>
              <a:rPr lang="en-US" sz="2400" dirty="0"/>
              <a:t>be used to mark contents in a hypertext document and how these elements interrelate (in </a:t>
            </a:r>
            <a:r>
              <a:rPr lang="en-US" sz="2400" dirty="0" smtClean="0"/>
              <a:t>a Document </a:t>
            </a:r>
            <a:r>
              <a:rPr lang="en-US" sz="2400" dirty="0"/>
              <a:t>Type Definition (DTD</a:t>
            </a:r>
            <a:r>
              <a:rPr lang="en-US" sz="2400" dirty="0" smtClean="0"/>
              <a:t>)). </a:t>
            </a:r>
            <a:r>
              <a:rPr lang="en-US" sz="2400" dirty="0"/>
              <a:t>Markup is enclosed in “ </a:t>
            </a:r>
            <a:r>
              <a:rPr lang="en-US" sz="2400" i="1" dirty="0"/>
              <a:t>&lt;</a:t>
            </a:r>
            <a:r>
              <a:rPr lang="en-US" sz="2400" dirty="0"/>
              <a:t>” and “ </a:t>
            </a:r>
            <a:r>
              <a:rPr lang="en-US" sz="2400" i="1" dirty="0"/>
              <a:t>&gt;</a:t>
            </a:r>
            <a:r>
              <a:rPr lang="en-US" sz="2400" dirty="0"/>
              <a:t>”</a:t>
            </a:r>
            <a:br>
              <a:rPr lang="en-US" sz="2400" dirty="0"/>
            </a:br>
            <a:r>
              <a:rPr lang="en-US" sz="2400" dirty="0"/>
              <a:t>symbols. HTML defines a large number of tags to denote different semantics. For example, </a:t>
            </a:r>
            <a:r>
              <a:rPr lang="en-US" sz="2400" dirty="0" smtClean="0"/>
              <a:t>the &lt;H1</a:t>
            </a:r>
            <a:r>
              <a:rPr lang="en-US" sz="2400" dirty="0"/>
              <a:t>&gt; tag can be used to mark a level-1 heading</a:t>
            </a:r>
            <a:r>
              <a:rPr lang="en-US" sz="2400" dirty="0" smtClean="0"/>
              <a:t>.</a:t>
            </a:r>
          </a:p>
          <a:p>
            <a:pPr marL="571500" lvl="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Inclusion of CSS and then XML to transport and share data between applications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endParaRPr lang="en" sz="2400" dirty="0"/>
          </a:p>
        </p:txBody>
      </p:sp>
    </p:spTree>
    <p:extLst>
      <p:ext uri="{BB962C8B-B14F-4D97-AF65-F5344CB8AC3E}">
        <p14:creationId xmlns:p14="http://schemas.microsoft.com/office/powerpoint/2010/main" val="24008306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ctrTitle"/>
          </p:nvPr>
        </p:nvSpPr>
        <p:spPr>
          <a:xfrm>
            <a:off x="378875" y="221600"/>
            <a:ext cx="8222100" cy="839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4000" dirty="0" smtClean="0"/>
              <a:t>Document Specific Technologies</a:t>
            </a:r>
            <a:r>
              <a:rPr lang="en" dirty="0" smtClean="0"/>
              <a:t>:</a:t>
            </a:r>
            <a:endParaRPr lang="en" dirty="0"/>
          </a:p>
        </p:txBody>
      </p:sp>
      <p:sp>
        <p:nvSpPr>
          <p:cNvPr id="73" name="Shape 73"/>
          <p:cNvSpPr txBox="1">
            <a:spLocks noGrp="1"/>
          </p:cNvSpPr>
          <p:nvPr>
            <p:ph type="subTitle" idx="1"/>
          </p:nvPr>
        </p:nvSpPr>
        <p:spPr>
          <a:xfrm>
            <a:off x="378875" y="941557"/>
            <a:ext cx="8222100" cy="4000556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571500" lvl="0" indent="-342900">
              <a:buFont typeface="Arial" panose="020B0604020202020204" pitchFamily="34" charset="0"/>
              <a:buChar char="•"/>
            </a:pPr>
            <a:r>
              <a:rPr lang="en-US" sz="2400" dirty="0"/>
              <a:t>The SVG (W3C 2001a) image format stands for Scalable Vector Graphics and allows describing</a:t>
            </a:r>
            <a:br>
              <a:rPr lang="en-US" sz="2400" dirty="0"/>
            </a:br>
            <a:r>
              <a:rPr lang="en-US" sz="2400" dirty="0"/>
              <a:t>two-dimensional graphics in XML. SVG recognizes three types of graphics objects: </a:t>
            </a:r>
            <a:r>
              <a:rPr lang="en-US" sz="2400" dirty="0" smtClean="0"/>
              <a:t>vector graphics </a:t>
            </a:r>
            <a:r>
              <a:rPr lang="en-US" sz="2400" dirty="0"/>
              <a:t>consisting of straight lines and curves, images, and text. Graphic objects can be </a:t>
            </a:r>
            <a:r>
              <a:rPr lang="en-US" sz="2400" dirty="0" smtClean="0"/>
              <a:t>grouped and </a:t>
            </a:r>
            <a:r>
              <a:rPr lang="en-US" sz="2400" dirty="0"/>
              <a:t>integrated into other </a:t>
            </a:r>
            <a:r>
              <a:rPr lang="en-US" sz="2400" dirty="0" smtClean="0"/>
              <a:t>objects</a:t>
            </a:r>
          </a:p>
          <a:p>
            <a:pPr marL="571500" lvl="0" indent="-342900">
              <a:buFont typeface="Arial" panose="020B0604020202020204" pitchFamily="34" charset="0"/>
              <a:buChar char="•"/>
            </a:pPr>
            <a:r>
              <a:rPr lang="en-US" sz="2400" dirty="0"/>
              <a:t>SVG supports all kinds of animations, offering a</a:t>
            </a:r>
            <a:br>
              <a:rPr lang="en-US" sz="2400" dirty="0"/>
            </a:br>
            <a:r>
              <a:rPr lang="en-US" sz="2400" dirty="0"/>
              <a:t>large number of functions, including one to move a graphic object along a pre-defined </a:t>
            </a:r>
            <a:r>
              <a:rPr lang="en-US" sz="2400" dirty="0" smtClean="0"/>
              <a:t>path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endParaRPr lang="en" sz="2400" dirty="0"/>
          </a:p>
        </p:txBody>
      </p:sp>
    </p:spTree>
    <p:extLst>
      <p:ext uri="{BB962C8B-B14F-4D97-AF65-F5344CB8AC3E}">
        <p14:creationId xmlns:p14="http://schemas.microsoft.com/office/powerpoint/2010/main" val="40360749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ctrTitle"/>
          </p:nvPr>
        </p:nvSpPr>
        <p:spPr>
          <a:xfrm>
            <a:off x="378875" y="221600"/>
            <a:ext cx="8222100" cy="839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4000" dirty="0" smtClean="0"/>
              <a:t>Document Specific Technologies</a:t>
            </a:r>
            <a:r>
              <a:rPr lang="en" dirty="0" smtClean="0"/>
              <a:t>:</a:t>
            </a:r>
            <a:endParaRPr lang="en" dirty="0"/>
          </a:p>
        </p:txBody>
      </p:sp>
      <p:sp>
        <p:nvSpPr>
          <p:cNvPr id="73" name="Shape 73"/>
          <p:cNvSpPr txBox="1">
            <a:spLocks noGrp="1"/>
          </p:cNvSpPr>
          <p:nvPr>
            <p:ph type="subTitle" idx="1"/>
          </p:nvPr>
        </p:nvSpPr>
        <p:spPr>
          <a:xfrm>
            <a:off x="378875" y="941557"/>
            <a:ext cx="8222100" cy="4000556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571500" lvl="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XML</a:t>
            </a:r>
          </a:p>
          <a:p>
            <a:pPr marL="571500" lvl="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SMIL (</a:t>
            </a:r>
            <a:r>
              <a:rPr lang="en-US" sz="2400" dirty="0"/>
              <a:t>Synchronized Multimedia Integration </a:t>
            </a:r>
            <a:r>
              <a:rPr lang="en-US" sz="2400" dirty="0" smtClean="0"/>
              <a:t>Language) </a:t>
            </a:r>
            <a:r>
              <a:rPr lang="en-US" sz="2400" dirty="0"/>
              <a:t>It is possible </a:t>
            </a:r>
            <a:r>
              <a:rPr lang="en-US" sz="2400" dirty="0" smtClean="0"/>
              <a:t>to stop</a:t>
            </a:r>
            <a:r>
              <a:rPr lang="en-US" sz="2400" dirty="0"/>
              <a:t>, pause, fast-forward, or rewind the entire presentation. Additional functions include </a:t>
            </a:r>
            <a:r>
              <a:rPr lang="en-US" sz="2400" dirty="0" smtClean="0"/>
              <a:t>random generators, slow motion, and time lapse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endParaRPr lang="en" sz="2400" dirty="0"/>
          </a:p>
        </p:txBody>
      </p:sp>
    </p:spTree>
    <p:extLst>
      <p:ext uri="{BB962C8B-B14F-4D97-AF65-F5344CB8AC3E}">
        <p14:creationId xmlns:p14="http://schemas.microsoft.com/office/powerpoint/2010/main" val="29447363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ctrTitle"/>
          </p:nvPr>
        </p:nvSpPr>
        <p:spPr>
          <a:xfrm>
            <a:off x="378875" y="221600"/>
            <a:ext cx="8222100" cy="839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4000" dirty="0" smtClean="0"/>
              <a:t>Server Side Technologies</a:t>
            </a:r>
            <a:r>
              <a:rPr lang="en" dirty="0" smtClean="0"/>
              <a:t>:</a:t>
            </a:r>
            <a:endParaRPr lang="en" dirty="0"/>
          </a:p>
        </p:txBody>
      </p:sp>
      <p:sp>
        <p:nvSpPr>
          <p:cNvPr id="73" name="Shape 73"/>
          <p:cNvSpPr txBox="1">
            <a:spLocks noGrp="1"/>
          </p:cNvSpPr>
          <p:nvPr>
            <p:ph type="subTitle" idx="1"/>
          </p:nvPr>
        </p:nvSpPr>
        <p:spPr>
          <a:xfrm>
            <a:off x="378875" y="941557"/>
            <a:ext cx="8222100" cy="4000556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571500" lvl="0" indent="-342900">
              <a:buFont typeface="Arial" panose="020B0604020202020204" pitchFamily="34" charset="0"/>
              <a:buChar char="•"/>
            </a:pPr>
            <a:r>
              <a:rPr lang="en-US" sz="2400" b="1" u="sng" dirty="0"/>
              <a:t>URI handlers</a:t>
            </a:r>
            <a:r>
              <a:rPr lang="en-US" sz="2400" dirty="0"/>
              <a:t> are special applications used to process HTTP requests and to deliver a </a:t>
            </a:r>
            <a:r>
              <a:rPr lang="en-US" sz="2400" dirty="0" smtClean="0"/>
              <a:t>requested resource</a:t>
            </a:r>
            <a:r>
              <a:rPr lang="en-US" sz="2400" dirty="0"/>
              <a:t>. More specifically, a URI is used to identify the instance that processes a request. </a:t>
            </a:r>
            <a:r>
              <a:rPr lang="en-US" sz="2400" dirty="0" smtClean="0"/>
              <a:t>This instance </a:t>
            </a:r>
            <a:r>
              <a:rPr lang="en-US" sz="2400" dirty="0"/>
              <a:t>– the specialized URI handler – takes the request and forwards it for execution. </a:t>
            </a:r>
            <a:r>
              <a:rPr lang="en-US" sz="2400" dirty="0" smtClean="0"/>
              <a:t>The result </a:t>
            </a:r>
            <a:r>
              <a:rPr lang="en-US" sz="2400" dirty="0"/>
              <a:t>of this execution is then returned to the Web server, which, in turn, sends the resource </a:t>
            </a:r>
            <a:r>
              <a:rPr lang="en-US" sz="2400" dirty="0" smtClean="0"/>
              <a:t>to the </a:t>
            </a:r>
            <a:r>
              <a:rPr lang="en-US" sz="2400" dirty="0"/>
              <a:t>requesting user agent</a:t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endParaRPr lang="en" sz="2400" dirty="0"/>
          </a:p>
        </p:txBody>
      </p:sp>
    </p:spTree>
    <p:extLst>
      <p:ext uri="{BB962C8B-B14F-4D97-AF65-F5344CB8AC3E}">
        <p14:creationId xmlns:p14="http://schemas.microsoft.com/office/powerpoint/2010/main" val="16425104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ctrTitle"/>
          </p:nvPr>
        </p:nvSpPr>
        <p:spPr>
          <a:xfrm>
            <a:off x="378875" y="221600"/>
            <a:ext cx="8222100" cy="839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4000" dirty="0" smtClean="0"/>
              <a:t>Server Side Technologies</a:t>
            </a:r>
            <a:r>
              <a:rPr lang="en" dirty="0" smtClean="0"/>
              <a:t>:</a:t>
            </a:r>
            <a:endParaRPr lang="en" dirty="0"/>
          </a:p>
        </p:txBody>
      </p:sp>
      <p:sp>
        <p:nvSpPr>
          <p:cNvPr id="73" name="Shape 73"/>
          <p:cNvSpPr txBox="1">
            <a:spLocks noGrp="1"/>
          </p:cNvSpPr>
          <p:nvPr>
            <p:ph type="subTitle" idx="1"/>
          </p:nvPr>
        </p:nvSpPr>
        <p:spPr>
          <a:xfrm>
            <a:off x="378875" y="941557"/>
            <a:ext cx="8222100" cy="4000556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571500" lvl="0" indent="-342900">
              <a:buFont typeface="Arial" panose="020B0604020202020204" pitchFamily="34" charset="0"/>
              <a:buChar char="•"/>
            </a:pPr>
            <a:r>
              <a:rPr lang="en-US" sz="2200" b="1" u="sng" dirty="0" smtClean="0"/>
              <a:t>Server Side Scripting: </a:t>
            </a:r>
            <a:r>
              <a:rPr lang="en-US" sz="2200" dirty="0" smtClean="0"/>
              <a:t>For example </a:t>
            </a:r>
            <a:r>
              <a:rPr lang="en-US" sz="2200" i="1" dirty="0"/>
              <a:t>Active Server Pages </a:t>
            </a:r>
            <a:r>
              <a:rPr lang="en-US" sz="2200" dirty="0"/>
              <a:t>(</a:t>
            </a:r>
            <a:r>
              <a:rPr lang="en-US" sz="2200" i="1" dirty="0"/>
              <a:t>ASPs</a:t>
            </a:r>
            <a:r>
              <a:rPr lang="en-US" sz="2200" dirty="0"/>
              <a:t>), a solution offered by Microsoft, as </a:t>
            </a:r>
            <a:r>
              <a:rPr lang="en-US" sz="2200" dirty="0" smtClean="0"/>
              <a:t>a representative </a:t>
            </a:r>
            <a:r>
              <a:rPr lang="en-US" sz="2200" dirty="0"/>
              <a:t>example for an entire group </a:t>
            </a:r>
            <a:r>
              <a:rPr lang="en-US" sz="2200" dirty="0" smtClean="0"/>
              <a:t>of approaches </a:t>
            </a:r>
            <a:r>
              <a:rPr lang="en-US" sz="2200" dirty="0"/>
              <a:t>that can be summarized under </a:t>
            </a:r>
            <a:r>
              <a:rPr lang="en-US" sz="2200" dirty="0" smtClean="0"/>
              <a:t>the catchword </a:t>
            </a:r>
            <a:r>
              <a:rPr lang="en-US" sz="2200" dirty="0"/>
              <a:t>“server-side scripting”. </a:t>
            </a:r>
            <a:r>
              <a:rPr lang="en-US" sz="2200" dirty="0" smtClean="0"/>
              <a:t>Other representatives </a:t>
            </a:r>
            <a:r>
              <a:rPr lang="en-US" sz="2200" dirty="0"/>
              <a:t>of this category are PHP, Cold Fusion,</a:t>
            </a:r>
            <a:br>
              <a:rPr lang="en-US" sz="2200" dirty="0"/>
            </a:br>
            <a:r>
              <a:rPr lang="en-US" sz="2200" dirty="0"/>
              <a:t>and Server-Side JavaScript introduced by Netscape as part of their LiveWire program. All </a:t>
            </a:r>
            <a:r>
              <a:rPr lang="en-US" sz="2200" dirty="0" smtClean="0"/>
              <a:t>URI handlers </a:t>
            </a:r>
            <a:r>
              <a:rPr lang="en-US" sz="2200" dirty="0"/>
              <a:t>mentioned here define a script language. </a:t>
            </a:r>
            <a:r>
              <a:rPr lang="en-US" sz="2200" dirty="0" smtClean="0"/>
              <a:t>The commands </a:t>
            </a:r>
            <a:r>
              <a:rPr lang="en-US" sz="2200" dirty="0"/>
              <a:t>of these script </a:t>
            </a:r>
            <a:r>
              <a:rPr lang="en-US" sz="2200" dirty="0" smtClean="0"/>
              <a:t>languages are </a:t>
            </a:r>
            <a:r>
              <a:rPr lang="en-US" sz="2200" dirty="0"/>
              <a:t>embedded in HTML resources and executed by a script interpreter on the server prior </a:t>
            </a:r>
            <a:r>
              <a:rPr lang="en-US" sz="2200" dirty="0" smtClean="0"/>
              <a:t>to delivering </a:t>
            </a:r>
            <a:r>
              <a:rPr lang="en-US" sz="2200" dirty="0"/>
              <a:t>the resources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endParaRPr lang="en" sz="2400" dirty="0"/>
          </a:p>
        </p:txBody>
      </p:sp>
    </p:spTree>
    <p:extLst>
      <p:ext uri="{BB962C8B-B14F-4D97-AF65-F5344CB8AC3E}">
        <p14:creationId xmlns:p14="http://schemas.microsoft.com/office/powerpoint/2010/main" val="7218983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ctrTitle"/>
          </p:nvPr>
        </p:nvSpPr>
        <p:spPr>
          <a:xfrm>
            <a:off x="378875" y="221600"/>
            <a:ext cx="8222100" cy="839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4000" dirty="0" smtClean="0"/>
              <a:t>Server Side Technologies</a:t>
            </a:r>
            <a:r>
              <a:rPr lang="en" dirty="0" smtClean="0"/>
              <a:t>:</a:t>
            </a:r>
            <a:endParaRPr lang="en" dirty="0"/>
          </a:p>
        </p:txBody>
      </p:sp>
      <p:sp>
        <p:nvSpPr>
          <p:cNvPr id="73" name="Shape 73"/>
          <p:cNvSpPr txBox="1">
            <a:spLocks noGrp="1"/>
          </p:cNvSpPr>
          <p:nvPr>
            <p:ph type="subTitle" idx="1"/>
          </p:nvPr>
        </p:nvSpPr>
        <p:spPr>
          <a:xfrm>
            <a:off x="378875" y="941557"/>
            <a:ext cx="8222100" cy="4000556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571500" lvl="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Other server side technologies include:</a:t>
            </a:r>
          </a:p>
          <a:p>
            <a:pPr marL="571500" lvl="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Web services</a:t>
            </a:r>
          </a:p>
          <a:p>
            <a:pPr marL="571500" lvl="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Middleware Technolgies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endParaRPr lang="en" sz="2400" dirty="0"/>
          </a:p>
        </p:txBody>
      </p:sp>
    </p:spTree>
    <p:extLst>
      <p:ext uri="{BB962C8B-B14F-4D97-AF65-F5344CB8AC3E}">
        <p14:creationId xmlns:p14="http://schemas.microsoft.com/office/powerpoint/2010/main" val="16205843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ctrTitle"/>
          </p:nvPr>
        </p:nvSpPr>
        <p:spPr>
          <a:xfrm>
            <a:off x="378875" y="221600"/>
            <a:ext cx="8222100" cy="839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4000" dirty="0" smtClean="0"/>
              <a:t>Summary</a:t>
            </a:r>
            <a:r>
              <a:rPr lang="en" dirty="0" smtClean="0"/>
              <a:t>:</a:t>
            </a:r>
            <a:endParaRPr lang="en" dirty="0"/>
          </a:p>
        </p:txBody>
      </p:sp>
      <p:sp>
        <p:nvSpPr>
          <p:cNvPr id="73" name="Shape 73"/>
          <p:cNvSpPr txBox="1">
            <a:spLocks noGrp="1"/>
          </p:cNvSpPr>
          <p:nvPr>
            <p:ph type="subTitle" idx="1"/>
          </p:nvPr>
        </p:nvSpPr>
        <p:spPr>
          <a:xfrm>
            <a:off x="378875" y="941557"/>
            <a:ext cx="8222100" cy="4000556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571500" lvl="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SGML, HTML, HTML5, CSS, CSS3, CSS Frameworks (Bootstrap, W3.css), XML</a:t>
            </a:r>
          </a:p>
          <a:p>
            <a:pPr marL="571500" lvl="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Client side programming, Javascript, jQuery, Javascript and jQuery plugins, Javascript Frameworks, Node.js, AngularJS</a:t>
            </a:r>
          </a:p>
          <a:p>
            <a:pPr marL="571500" lvl="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Server side programming languages, PHP, MySQL, Ajax, PHP Frameworks, Laravel, symfony, Firebase</a:t>
            </a:r>
          </a:p>
          <a:p>
            <a:pPr marL="571500" lvl="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Content Management Systems (CMS), WordPress, WordPress theme &amp; plugin development, Weebly, Weebly apps/widgets, Joomla, OpenCart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endParaRPr lang="en" sz="2400" dirty="0"/>
          </a:p>
        </p:txBody>
      </p:sp>
    </p:spTree>
    <p:extLst>
      <p:ext uri="{BB962C8B-B14F-4D97-AF65-F5344CB8AC3E}">
        <p14:creationId xmlns:p14="http://schemas.microsoft.com/office/powerpoint/2010/main" val="15400634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ctrTitle"/>
          </p:nvPr>
        </p:nvSpPr>
        <p:spPr>
          <a:xfrm>
            <a:off x="378875" y="221600"/>
            <a:ext cx="8222100" cy="839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 smtClean="0"/>
              <a:t>Topics:</a:t>
            </a:r>
            <a:endParaRPr lang="en" dirty="0"/>
          </a:p>
        </p:txBody>
      </p:sp>
      <p:sp>
        <p:nvSpPr>
          <p:cNvPr id="73" name="Shape 73"/>
          <p:cNvSpPr txBox="1">
            <a:spLocks noGrp="1"/>
          </p:cNvSpPr>
          <p:nvPr>
            <p:ph type="subTitle" idx="1"/>
          </p:nvPr>
        </p:nvSpPr>
        <p:spPr>
          <a:xfrm>
            <a:off x="460950" y="1143000"/>
            <a:ext cx="8222100" cy="3825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228600" lvl="0">
              <a:spcBef>
                <a:spcPts val="0"/>
              </a:spcBef>
            </a:pPr>
            <a:r>
              <a:rPr lang="en" sz="3200" dirty="0" smtClean="0"/>
              <a:t>Technologies for Web Applications:</a:t>
            </a:r>
          </a:p>
          <a:p>
            <a:pPr marL="685800" lvl="0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sz="3200" dirty="0" smtClean="0"/>
              <a:t>Fundamentals</a:t>
            </a:r>
          </a:p>
          <a:p>
            <a:pPr marL="685800" lvl="0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sz="3200" smtClean="0"/>
              <a:t>Client/server </a:t>
            </a:r>
            <a:r>
              <a:rPr lang="en" sz="3200" dirty="0" smtClean="0"/>
              <a:t>communication on the web</a:t>
            </a:r>
          </a:p>
          <a:p>
            <a:pPr marL="685800" lvl="0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sz="3200" dirty="0" smtClean="0"/>
              <a:t>Client-side technologies</a:t>
            </a:r>
          </a:p>
          <a:p>
            <a:pPr marL="685800" lvl="0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sz="3200" dirty="0" smtClean="0"/>
              <a:t>Document-specific technologies</a:t>
            </a:r>
          </a:p>
          <a:p>
            <a:pPr marL="685800" lvl="0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sz="3200" dirty="0" smtClean="0"/>
              <a:t>Server-side technologies</a:t>
            </a:r>
            <a:endParaRPr lang="en" sz="32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ctrTitle"/>
          </p:nvPr>
        </p:nvSpPr>
        <p:spPr>
          <a:xfrm>
            <a:off x="378875" y="221600"/>
            <a:ext cx="8222100" cy="839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4000" dirty="0" smtClean="0"/>
              <a:t>References</a:t>
            </a:r>
            <a:r>
              <a:rPr lang="en" dirty="0" smtClean="0"/>
              <a:t>:</a:t>
            </a:r>
            <a:endParaRPr lang="en" dirty="0"/>
          </a:p>
        </p:txBody>
      </p:sp>
      <p:sp>
        <p:nvSpPr>
          <p:cNvPr id="73" name="Shape 73"/>
          <p:cNvSpPr txBox="1">
            <a:spLocks noGrp="1"/>
          </p:cNvSpPr>
          <p:nvPr>
            <p:ph type="subTitle" idx="1"/>
          </p:nvPr>
        </p:nvSpPr>
        <p:spPr>
          <a:xfrm>
            <a:off x="378875" y="941557"/>
            <a:ext cx="8222100" cy="4000556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571500" lvl="0" indent="-342900">
              <a:buFont typeface="Arial" panose="020B0604020202020204" pitchFamily="34" charset="0"/>
              <a:buChar char="•"/>
            </a:pPr>
            <a:r>
              <a:rPr lang="en-US" sz="2400" smtClean="0"/>
              <a:t>Text Book Ch.6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endParaRPr lang="en" sz="2400" dirty="0"/>
          </a:p>
        </p:txBody>
      </p:sp>
    </p:spTree>
    <p:extLst>
      <p:ext uri="{BB962C8B-B14F-4D97-AF65-F5344CB8AC3E}">
        <p14:creationId xmlns:p14="http://schemas.microsoft.com/office/powerpoint/2010/main" val="321628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ctrTitle"/>
          </p:nvPr>
        </p:nvSpPr>
        <p:spPr>
          <a:xfrm>
            <a:off x="378875" y="221600"/>
            <a:ext cx="8222100" cy="839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 smtClean="0"/>
              <a:t>Overview:</a:t>
            </a:r>
            <a:endParaRPr lang="en" dirty="0"/>
          </a:p>
        </p:txBody>
      </p:sp>
      <p:sp>
        <p:nvSpPr>
          <p:cNvPr id="73" name="Shape 73"/>
          <p:cNvSpPr txBox="1">
            <a:spLocks noGrp="1"/>
          </p:cNvSpPr>
          <p:nvPr>
            <p:ph type="subTitle" idx="1"/>
          </p:nvPr>
        </p:nvSpPr>
        <p:spPr>
          <a:xfrm>
            <a:off x="460950" y="1143000"/>
            <a:ext cx="8222100" cy="3825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228600" lvl="0"/>
            <a:r>
              <a:rPr lang="en-US" sz="2400" dirty="0"/>
              <a:t>The choice of appropriate technologies is an important success factor in the </a:t>
            </a:r>
            <a:r>
              <a:rPr lang="en-US" sz="2400" dirty="0" smtClean="0"/>
              <a:t>development of Web applications. We need to know the characteristics of technologies to be able to use them </a:t>
            </a:r>
            <a:r>
              <a:rPr lang="en-US" sz="2400" dirty="0"/>
              <a:t>meaningfully. In addition to knowing the relevant technologies, the implementation of</a:t>
            </a:r>
            <a:br>
              <a:rPr lang="en-US" sz="2400" dirty="0"/>
            </a:br>
            <a:r>
              <a:rPr lang="en-US" sz="2400" dirty="0"/>
              <a:t>Web applications often requires knowledge of how different technologies interact in an existing</a:t>
            </a:r>
            <a:br>
              <a:rPr lang="en-US" sz="2400" dirty="0"/>
            </a:br>
            <a:r>
              <a:rPr lang="en-US" sz="2400" dirty="0"/>
              <a:t>architecture</a:t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endParaRPr lang="en" sz="2400" dirty="0"/>
          </a:p>
        </p:txBody>
      </p:sp>
    </p:spTree>
    <p:extLst>
      <p:ext uri="{BB962C8B-B14F-4D97-AF65-F5344CB8AC3E}">
        <p14:creationId xmlns:p14="http://schemas.microsoft.com/office/powerpoint/2010/main" val="15340881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ctrTitle"/>
          </p:nvPr>
        </p:nvSpPr>
        <p:spPr>
          <a:xfrm>
            <a:off x="378875" y="221600"/>
            <a:ext cx="8222100" cy="839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 smtClean="0"/>
              <a:t>Introduction:</a:t>
            </a:r>
            <a:endParaRPr lang="en" dirty="0"/>
          </a:p>
        </p:txBody>
      </p:sp>
      <p:sp>
        <p:nvSpPr>
          <p:cNvPr id="73" name="Shape 73"/>
          <p:cNvSpPr txBox="1">
            <a:spLocks noGrp="1"/>
          </p:cNvSpPr>
          <p:nvPr>
            <p:ph type="subTitle" idx="1"/>
          </p:nvPr>
        </p:nvSpPr>
        <p:spPr>
          <a:xfrm>
            <a:off x="460950" y="1143000"/>
            <a:ext cx="8222100" cy="3825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571500" lvl="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Once </a:t>
            </a:r>
            <a:r>
              <a:rPr lang="en-US" sz="2400" dirty="0"/>
              <a:t>we have defined the requirements of a Web application, chosen an architecture, </a:t>
            </a:r>
            <a:r>
              <a:rPr lang="en-US" sz="2400" dirty="0" smtClean="0"/>
              <a:t>and developed </a:t>
            </a:r>
            <a:r>
              <a:rPr lang="en-US" sz="2400" dirty="0"/>
              <a:t>a design, etc., in short, once we have clarified the “what”, we are ready to </a:t>
            </a:r>
            <a:r>
              <a:rPr lang="en-US" sz="2400" dirty="0" smtClean="0"/>
              <a:t>start the </a:t>
            </a:r>
            <a:r>
              <a:rPr lang="en-US" sz="2400" dirty="0"/>
              <a:t>implementation phase, i.e., the “how</a:t>
            </a:r>
            <a:r>
              <a:rPr lang="en-US" sz="2400" dirty="0" smtClean="0"/>
              <a:t>”.</a:t>
            </a:r>
          </a:p>
          <a:p>
            <a:pPr marL="571500" lvl="0" indent="-342900">
              <a:buFont typeface="Arial" panose="020B0604020202020204" pitchFamily="34" charset="0"/>
              <a:buChar char="•"/>
            </a:pPr>
            <a:r>
              <a:rPr lang="en-US" sz="2400" dirty="0"/>
              <a:t>The resulting requirements to the implementation</a:t>
            </a:r>
            <a:br>
              <a:rPr lang="en-US" sz="2400" dirty="0"/>
            </a:br>
            <a:r>
              <a:rPr lang="en-US" sz="2400" dirty="0"/>
              <a:t>of Web applications begin with the choice of appropriate </a:t>
            </a:r>
            <a:r>
              <a:rPr lang="en-US" sz="2400" dirty="0" smtClean="0"/>
              <a:t>technologies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endParaRPr lang="en" sz="2400" dirty="0"/>
          </a:p>
        </p:txBody>
      </p:sp>
    </p:spTree>
    <p:extLst>
      <p:ext uri="{BB962C8B-B14F-4D97-AF65-F5344CB8AC3E}">
        <p14:creationId xmlns:p14="http://schemas.microsoft.com/office/powerpoint/2010/main" val="13547690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ctrTitle"/>
          </p:nvPr>
        </p:nvSpPr>
        <p:spPr>
          <a:xfrm>
            <a:off x="378875" y="221600"/>
            <a:ext cx="8222100" cy="839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 smtClean="0"/>
              <a:t>Introduction:</a:t>
            </a:r>
            <a:endParaRPr lang="en" dirty="0"/>
          </a:p>
        </p:txBody>
      </p:sp>
      <p:sp>
        <p:nvSpPr>
          <p:cNvPr id="73" name="Shape 73"/>
          <p:cNvSpPr txBox="1">
            <a:spLocks noGrp="1"/>
          </p:cNvSpPr>
          <p:nvPr>
            <p:ph type="subTitle" idx="1"/>
          </p:nvPr>
        </p:nvSpPr>
        <p:spPr>
          <a:xfrm>
            <a:off x="378875" y="859971"/>
            <a:ext cx="8222100" cy="4201885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571500" lvl="0" indent="-342900">
              <a:buFont typeface="Arial" panose="020B0604020202020204" pitchFamily="34" charset="0"/>
              <a:buChar char="•"/>
            </a:pPr>
            <a:r>
              <a:rPr lang="en-US" sz="2400" dirty="0"/>
              <a:t>The requirements </a:t>
            </a:r>
            <a:r>
              <a:rPr lang="en-US" sz="2400" dirty="0" smtClean="0"/>
              <a:t>for the </a:t>
            </a:r>
            <a:r>
              <a:rPr lang="en-US" sz="2400" dirty="0"/>
              <a:t>key principle described in Chapter 5, i.e., separation of content and presentation, is a </a:t>
            </a:r>
            <a:r>
              <a:rPr lang="en-US" sz="2400" dirty="0" smtClean="0"/>
              <a:t>central requirement </a:t>
            </a:r>
            <a:r>
              <a:rPr lang="en-US" sz="2400" dirty="0"/>
              <a:t>to appropriately use technologies. In addition, we have to consider requirements </a:t>
            </a:r>
            <a:r>
              <a:rPr lang="en-US" sz="2400" dirty="0" smtClean="0"/>
              <a:t>for the </a:t>
            </a:r>
            <a:r>
              <a:rPr lang="en-US" sz="2400" dirty="0"/>
              <a:t>distribution and integration of other systems according to a selected or existing </a:t>
            </a:r>
            <a:r>
              <a:rPr lang="en-US" sz="2400" dirty="0" smtClean="0"/>
              <a:t>architecture</a:t>
            </a:r>
          </a:p>
          <a:p>
            <a:pPr marL="571500" lvl="0" indent="-342900">
              <a:buFont typeface="Arial" panose="020B0604020202020204" pitchFamily="34" charset="0"/>
              <a:buChar char="•"/>
            </a:pPr>
            <a:r>
              <a:rPr lang="en-US" sz="2400" dirty="0"/>
              <a:t>This concerns in particular the implementation</a:t>
            </a:r>
            <a:br>
              <a:rPr lang="en-US" sz="2400" dirty="0"/>
            </a:br>
            <a:r>
              <a:rPr lang="en-US" sz="2400" dirty="0"/>
              <a:t>within the three views: request (</a:t>
            </a:r>
            <a:r>
              <a:rPr lang="en-US" sz="2400" i="1" dirty="0"/>
              <a:t>client</a:t>
            </a:r>
            <a:r>
              <a:rPr lang="en-US" sz="2400" dirty="0"/>
              <a:t>), response (</a:t>
            </a:r>
            <a:r>
              <a:rPr lang="en-US" sz="2400" i="1" dirty="0"/>
              <a:t>server</a:t>
            </a:r>
            <a:r>
              <a:rPr lang="en-US" sz="2400" dirty="0"/>
              <a:t>), and the rules for the communication</a:t>
            </a:r>
            <a:br>
              <a:rPr lang="en-US" sz="2400" dirty="0"/>
            </a:br>
            <a:r>
              <a:rPr lang="en-US" sz="2400" dirty="0"/>
              <a:t>between these two (</a:t>
            </a:r>
            <a:r>
              <a:rPr lang="en-US" sz="2400" i="1" dirty="0"/>
              <a:t>protocol</a:t>
            </a:r>
            <a:r>
              <a:rPr lang="en-US" sz="2400" dirty="0"/>
              <a:t>)</a:t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endParaRPr lang="en" sz="2400" dirty="0"/>
          </a:p>
        </p:txBody>
      </p:sp>
    </p:spTree>
    <p:extLst>
      <p:ext uri="{BB962C8B-B14F-4D97-AF65-F5344CB8AC3E}">
        <p14:creationId xmlns:p14="http://schemas.microsoft.com/office/powerpoint/2010/main" val="3226559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ctrTitle"/>
          </p:nvPr>
        </p:nvSpPr>
        <p:spPr>
          <a:xfrm>
            <a:off x="378875" y="221600"/>
            <a:ext cx="8222100" cy="839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4000" dirty="0" smtClean="0"/>
              <a:t>Fundamentals (Markup)</a:t>
            </a:r>
            <a:r>
              <a:rPr lang="en" dirty="0" smtClean="0"/>
              <a:t>:</a:t>
            </a:r>
            <a:endParaRPr lang="en" dirty="0"/>
          </a:p>
        </p:txBody>
      </p:sp>
      <p:sp>
        <p:nvSpPr>
          <p:cNvPr id="73" name="Shape 73"/>
          <p:cNvSpPr txBox="1">
            <a:spLocks noGrp="1"/>
          </p:cNvSpPr>
          <p:nvPr>
            <p:ph type="subTitle" idx="1"/>
          </p:nvPr>
        </p:nvSpPr>
        <p:spPr>
          <a:xfrm>
            <a:off x="378875" y="859971"/>
            <a:ext cx="8222100" cy="4201885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571500" lvl="0" indent="-342900">
              <a:buFont typeface="Arial" panose="020B0604020202020204" pitchFamily="34" charset="0"/>
              <a:buChar char="•"/>
            </a:pPr>
            <a:r>
              <a:rPr lang="en-US" sz="2400" dirty="0"/>
              <a:t>this section focuses on </a:t>
            </a:r>
            <a:r>
              <a:rPr lang="en-US" sz="2400" dirty="0" smtClean="0"/>
              <a:t>the roots, i.e., </a:t>
            </a:r>
            <a:r>
              <a:rPr lang="en-US" sz="2400" i="1" dirty="0"/>
              <a:t>markup </a:t>
            </a:r>
            <a:r>
              <a:rPr lang="en-US" sz="2400" dirty="0"/>
              <a:t>and </a:t>
            </a:r>
            <a:r>
              <a:rPr lang="en-US" sz="2400" i="1" dirty="0"/>
              <a:t>hypertext</a:t>
            </a:r>
            <a:r>
              <a:rPr lang="en-US" sz="2400" dirty="0"/>
              <a:t>. After all, </a:t>
            </a:r>
            <a:r>
              <a:rPr lang="en-US" sz="2400" dirty="0" smtClean="0"/>
              <a:t>markup, </a:t>
            </a:r>
            <a:r>
              <a:rPr lang="en-US" sz="2400" dirty="0"/>
              <a:t>forms </a:t>
            </a:r>
            <a:r>
              <a:rPr lang="en-US" sz="2400" dirty="0" smtClean="0"/>
              <a:t>the basis </a:t>
            </a:r>
            <a:r>
              <a:rPr lang="en-US" sz="2400" dirty="0"/>
              <a:t>for HTML and XML, while hypertext describes the basic concept of the World Wide </a:t>
            </a:r>
            <a:r>
              <a:rPr lang="en-US" sz="2400" dirty="0" smtClean="0"/>
              <a:t>Web</a:t>
            </a:r>
          </a:p>
          <a:p>
            <a:pPr marL="571500" lvl="0" indent="-342900">
              <a:buFont typeface="Arial" panose="020B0604020202020204" pitchFamily="34" charset="0"/>
              <a:buChar char="•"/>
            </a:pPr>
            <a:r>
              <a:rPr lang="en-US" sz="2400" dirty="0"/>
              <a:t>The concept of markup originates from the publishing industry and generally means </a:t>
            </a:r>
            <a:r>
              <a:rPr lang="en-US" sz="2400" dirty="0" smtClean="0"/>
              <a:t>typographic instructions </a:t>
            </a:r>
            <a:r>
              <a:rPr lang="en-US" sz="2400" dirty="0"/>
              <a:t>for document </a:t>
            </a:r>
            <a:r>
              <a:rPr lang="en-US" sz="2400" dirty="0" smtClean="0"/>
              <a:t>formatting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endParaRPr lang="en" sz="2400" dirty="0"/>
          </a:p>
        </p:txBody>
      </p:sp>
    </p:spTree>
    <p:extLst>
      <p:ext uri="{BB962C8B-B14F-4D97-AF65-F5344CB8AC3E}">
        <p14:creationId xmlns:p14="http://schemas.microsoft.com/office/powerpoint/2010/main" val="10168143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ctrTitle"/>
          </p:nvPr>
        </p:nvSpPr>
        <p:spPr>
          <a:xfrm>
            <a:off x="378875" y="221600"/>
            <a:ext cx="8222100" cy="839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4000" dirty="0" smtClean="0"/>
              <a:t>Fundamentals (Markup)</a:t>
            </a:r>
            <a:r>
              <a:rPr lang="en" dirty="0" smtClean="0"/>
              <a:t>:</a:t>
            </a:r>
            <a:endParaRPr lang="en" dirty="0"/>
          </a:p>
        </p:txBody>
      </p:sp>
      <p:sp>
        <p:nvSpPr>
          <p:cNvPr id="73" name="Shape 73"/>
          <p:cNvSpPr txBox="1">
            <a:spLocks noGrp="1"/>
          </p:cNvSpPr>
          <p:nvPr>
            <p:ph type="subTitle" idx="1"/>
          </p:nvPr>
        </p:nvSpPr>
        <p:spPr>
          <a:xfrm>
            <a:off x="378875" y="859971"/>
            <a:ext cx="8222100" cy="4201885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571500" lvl="0" indent="-342900">
              <a:buFont typeface="Arial" panose="020B0604020202020204" pitchFamily="34" charset="0"/>
              <a:buChar char="•"/>
            </a:pPr>
            <a:r>
              <a:rPr lang="en-US" sz="2400" dirty="0"/>
              <a:t>ISO defines the following markup classes:</a:t>
            </a:r>
            <a:br>
              <a:rPr lang="en-US" sz="2400" dirty="0"/>
            </a:br>
            <a:r>
              <a:rPr lang="en-US" sz="2400" dirty="0"/>
              <a:t>1. </a:t>
            </a:r>
            <a:r>
              <a:rPr lang="en-US" sz="2400" i="1" dirty="0"/>
              <a:t>Markup</a:t>
            </a:r>
            <a:r>
              <a:rPr lang="en-US" sz="2400" dirty="0"/>
              <a:t>: This is text inserted in a document to add information as to how characters </a:t>
            </a:r>
            <a:r>
              <a:rPr lang="en-US" sz="2400" dirty="0" smtClean="0"/>
              <a:t>and contents </a:t>
            </a:r>
            <a:r>
              <a:rPr lang="en-US" sz="2400" dirty="0"/>
              <a:t>should be represented in the document.</a:t>
            </a:r>
            <a:br>
              <a:rPr lang="en-US" sz="2400" dirty="0"/>
            </a:br>
            <a:r>
              <a:rPr lang="en-US" sz="2400" dirty="0"/>
              <a:t>2. </a:t>
            </a:r>
            <a:r>
              <a:rPr lang="en-US" sz="2400" i="1" dirty="0"/>
              <a:t>Descriptive markup</a:t>
            </a:r>
            <a:r>
              <a:rPr lang="en-US" sz="2400" dirty="0"/>
              <a:t>: This is markup that describes the structure and other </a:t>
            </a:r>
            <a:r>
              <a:rPr lang="en-US" sz="2400" dirty="0" smtClean="0"/>
              <a:t>attributes of </a:t>
            </a:r>
            <a:r>
              <a:rPr lang="en-US" sz="2400" dirty="0"/>
              <a:t>a document, regardless of how this document is processed for </a:t>
            </a:r>
            <a:r>
              <a:rPr lang="en-US" sz="2400" dirty="0" smtClean="0"/>
              <a:t>representation (e.g</a:t>
            </a:r>
            <a:r>
              <a:rPr lang="en-US" sz="2400" dirty="0"/>
              <a:t>., comments).</a:t>
            </a:r>
            <a:br>
              <a:rPr lang="en-US" sz="2400" dirty="0"/>
            </a:br>
            <a:r>
              <a:rPr lang="en-US" sz="2400" dirty="0"/>
              <a:t>3. </a:t>
            </a:r>
            <a:r>
              <a:rPr lang="en-US" sz="2400" i="1" dirty="0"/>
              <a:t>Processing instructions</a:t>
            </a:r>
            <a:r>
              <a:rPr lang="en-US" sz="2400" dirty="0"/>
              <a:t>: This is markup consisting of system-specific data; it controls the</a:t>
            </a:r>
            <a:br>
              <a:rPr lang="en-US" sz="2400" dirty="0"/>
            </a:br>
            <a:r>
              <a:rPr lang="en-US" sz="2400" dirty="0"/>
              <a:t>way a document is processed</a:t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endParaRPr lang="en" sz="2400" dirty="0"/>
          </a:p>
        </p:txBody>
      </p:sp>
    </p:spTree>
    <p:extLst>
      <p:ext uri="{BB962C8B-B14F-4D97-AF65-F5344CB8AC3E}">
        <p14:creationId xmlns:p14="http://schemas.microsoft.com/office/powerpoint/2010/main" val="16662945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ctrTitle"/>
          </p:nvPr>
        </p:nvSpPr>
        <p:spPr>
          <a:xfrm>
            <a:off x="378875" y="221600"/>
            <a:ext cx="8222100" cy="839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4000" dirty="0" smtClean="0"/>
              <a:t>Fundamentals (Markup)</a:t>
            </a:r>
            <a:r>
              <a:rPr lang="en" dirty="0" smtClean="0"/>
              <a:t>:</a:t>
            </a:r>
            <a:endParaRPr lang="en" dirty="0"/>
          </a:p>
        </p:txBody>
      </p:sp>
      <p:sp>
        <p:nvSpPr>
          <p:cNvPr id="73" name="Shape 73"/>
          <p:cNvSpPr txBox="1">
            <a:spLocks noGrp="1"/>
          </p:cNvSpPr>
          <p:nvPr>
            <p:ph type="subTitle" idx="1"/>
          </p:nvPr>
        </p:nvSpPr>
        <p:spPr>
          <a:xfrm>
            <a:off x="378875" y="1061300"/>
            <a:ext cx="8222100" cy="4000556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571500" lvl="0" indent="-342900">
              <a:buFont typeface="Arial" panose="020B0604020202020204" pitchFamily="34" charset="0"/>
              <a:buChar char="•"/>
            </a:pPr>
            <a:r>
              <a:rPr lang="en-US" sz="4000" dirty="0" smtClean="0"/>
              <a:t>SGML (DTD)</a:t>
            </a:r>
          </a:p>
          <a:p>
            <a:pPr marL="571500" lvl="0" indent="-342900">
              <a:buFont typeface="Arial" panose="020B0604020202020204" pitchFamily="34" charset="0"/>
              <a:buChar char="•"/>
            </a:pPr>
            <a:r>
              <a:rPr lang="en-US" sz="4000" dirty="0" smtClean="0"/>
              <a:t>Hypertext</a:t>
            </a:r>
          </a:p>
          <a:p>
            <a:pPr marL="571500" lvl="0" indent="-342900">
              <a:buFont typeface="Arial" panose="020B0604020202020204" pitchFamily="34" charset="0"/>
              <a:buChar char="•"/>
            </a:pPr>
            <a:r>
              <a:rPr lang="en-US" sz="4000" dirty="0" smtClean="0"/>
              <a:t>Hypermedia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endParaRPr lang="en" sz="2400" dirty="0"/>
          </a:p>
        </p:txBody>
      </p:sp>
    </p:spTree>
    <p:extLst>
      <p:ext uri="{BB962C8B-B14F-4D97-AF65-F5344CB8AC3E}">
        <p14:creationId xmlns:p14="http://schemas.microsoft.com/office/powerpoint/2010/main" val="25887852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ctrTitle"/>
          </p:nvPr>
        </p:nvSpPr>
        <p:spPr>
          <a:xfrm>
            <a:off x="378875" y="221600"/>
            <a:ext cx="8222100" cy="839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4000" dirty="0" smtClean="0"/>
              <a:t>Client/Server Communication</a:t>
            </a:r>
            <a:r>
              <a:rPr lang="en" dirty="0" smtClean="0"/>
              <a:t>:</a:t>
            </a:r>
            <a:endParaRPr lang="en" dirty="0"/>
          </a:p>
        </p:txBody>
      </p:sp>
      <p:sp>
        <p:nvSpPr>
          <p:cNvPr id="73" name="Shape 73"/>
          <p:cNvSpPr txBox="1">
            <a:spLocks noGrp="1"/>
          </p:cNvSpPr>
          <p:nvPr>
            <p:ph type="subTitle" idx="1"/>
          </p:nvPr>
        </p:nvSpPr>
        <p:spPr>
          <a:xfrm>
            <a:off x="378875" y="1061300"/>
            <a:ext cx="8222100" cy="4000556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571500" lvl="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Client/Server </a:t>
            </a:r>
            <a:r>
              <a:rPr lang="en-US" sz="2400" dirty="0"/>
              <a:t>communication </a:t>
            </a:r>
            <a:r>
              <a:rPr lang="en-US" sz="2400" dirty="0" smtClean="0"/>
              <a:t>on web is done through different protocols like HTTP, SMTP etc.</a:t>
            </a:r>
          </a:p>
          <a:p>
            <a:pPr marL="571500" lvl="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Request-Response protocols</a:t>
            </a:r>
          </a:p>
          <a:p>
            <a:pPr marL="571500" lvl="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Its based on 2-layer architecture (ch 4) but additional modules (database, application server etc.) may also be added thus forming an n-layer architecture</a:t>
            </a:r>
          </a:p>
          <a:p>
            <a:pPr marL="571500" lvl="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These protocols control </a:t>
            </a:r>
            <a:r>
              <a:rPr lang="en-US" sz="2400" dirty="0"/>
              <a:t>how a client should make a request, which replies a server can return, and how it </a:t>
            </a:r>
            <a:r>
              <a:rPr lang="en-US" sz="2400" dirty="0" smtClean="0"/>
              <a:t>should do </a:t>
            </a:r>
            <a:r>
              <a:rPr lang="en-US" sz="2400" dirty="0"/>
              <a:t>this.</a:t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endParaRPr lang="en" sz="2400" dirty="0"/>
          </a:p>
        </p:txBody>
      </p:sp>
    </p:spTree>
    <p:extLst>
      <p:ext uri="{BB962C8B-B14F-4D97-AF65-F5344CB8AC3E}">
        <p14:creationId xmlns:p14="http://schemas.microsoft.com/office/powerpoint/2010/main" val="2647724263"/>
      </p:ext>
    </p:extLst>
  </p:cSld>
  <p:clrMapOvr>
    <a:masterClrMapping/>
  </p:clrMapOvr>
</p:sld>
</file>

<file path=ppt/theme/theme1.xml><?xml version="1.0" encoding="utf-8"?>
<a:theme xmlns:a="http://schemas.openxmlformats.org/drawingml/2006/main" name="material">
  <a:themeElements>
    <a:clrScheme name="Material">
      <a:dk1>
        <a:srgbClr val="4285F4"/>
      </a:dk1>
      <a:lt1>
        <a:srgbClr val="FFFFFF"/>
      </a:lt1>
      <a:dk2>
        <a:srgbClr val="424242"/>
      </a:dk2>
      <a:lt2>
        <a:srgbClr val="737373"/>
      </a:lt2>
      <a:accent1>
        <a:srgbClr val="0277BD"/>
      </a:accent1>
      <a:accent2>
        <a:srgbClr val="0F9D58"/>
      </a:accent2>
      <a:accent3>
        <a:srgbClr val="DB4437"/>
      </a:accent3>
      <a:accent4>
        <a:srgbClr val="FAFAFA"/>
      </a:accent4>
      <a:accent5>
        <a:srgbClr val="4FC3F7"/>
      </a:accent5>
      <a:accent6>
        <a:srgbClr val="F4B400"/>
      </a:accent6>
      <a:hlink>
        <a:srgbClr val="4FC3F7"/>
      </a:hlink>
      <a:folHlink>
        <a:srgbClr val="4FC3F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433</TotalTime>
  <Words>945</Words>
  <Application>Microsoft Office PowerPoint</Application>
  <PresentationFormat>On-screen Show (16:9)</PresentationFormat>
  <Paragraphs>65</Paragraphs>
  <Slides>20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Roboto</vt:lpstr>
      <vt:lpstr>Arial</vt:lpstr>
      <vt:lpstr>material</vt:lpstr>
      <vt:lpstr>Web Engineering CS-4513  Prepared By: Junaid Hassan Lecturer at UOS M.B.Din Campus junaidte14@gmail.com</vt:lpstr>
      <vt:lpstr>Topics:</vt:lpstr>
      <vt:lpstr>Overview:</vt:lpstr>
      <vt:lpstr>Introduction:</vt:lpstr>
      <vt:lpstr>Introduction:</vt:lpstr>
      <vt:lpstr>Fundamentals (Markup):</vt:lpstr>
      <vt:lpstr>Fundamentals (Markup):</vt:lpstr>
      <vt:lpstr>Fundamentals (Markup):</vt:lpstr>
      <vt:lpstr>Client/Server Communication:</vt:lpstr>
      <vt:lpstr>Client/Server Communication:</vt:lpstr>
      <vt:lpstr>Client/Server Communication:</vt:lpstr>
      <vt:lpstr>Client Side Technologies:</vt:lpstr>
      <vt:lpstr>Document Specific Technologies:</vt:lpstr>
      <vt:lpstr>Document Specific Technologies:</vt:lpstr>
      <vt:lpstr>Document Specific Technologies:</vt:lpstr>
      <vt:lpstr>Server Side Technologies:</vt:lpstr>
      <vt:lpstr>Server Side Technologies:</vt:lpstr>
      <vt:lpstr>Server Side Technologies:</vt:lpstr>
      <vt:lpstr>Summary:</vt:lpstr>
      <vt:lpstr>References: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 Engineering CS-4513</dc:title>
  <cp:lastModifiedBy>Admin</cp:lastModifiedBy>
  <cp:revision>58</cp:revision>
  <dcterms:modified xsi:type="dcterms:W3CDTF">2017-05-11T16:00:04Z</dcterms:modified>
</cp:coreProperties>
</file>