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#6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Program Control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sz="4800" dirty="0"/>
              <a:t>s</a:t>
            </a:r>
            <a:r>
              <a:rPr lang="en-US" sz="4800" dirty="0" smtClean="0"/>
              <a:t>witch Multiple-Selection</a:t>
            </a:r>
            <a:r>
              <a:rPr lang="en-US" sz="4800" dirty="0" smtClean="0"/>
              <a:t> Statement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/>
              <a:t>The switch statement is used to perform different actions based on different </a:t>
            </a:r>
            <a:r>
              <a:rPr lang="en-US" sz="2000" dirty="0" smtClean="0"/>
              <a:t>conditions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switch(expression) {</a:t>
            </a:r>
          </a:p>
          <a:p>
            <a:pPr algn="l"/>
            <a:r>
              <a:rPr lang="en-US" sz="2000" dirty="0"/>
              <a:t>    case n:</a:t>
            </a:r>
          </a:p>
          <a:p>
            <a:pPr algn="l"/>
            <a:r>
              <a:rPr lang="en-US" sz="2000" dirty="0"/>
              <a:t>        code block</a:t>
            </a:r>
          </a:p>
          <a:p>
            <a:pPr algn="l"/>
            <a:r>
              <a:rPr lang="en-US" sz="2000" dirty="0"/>
              <a:t>        break;</a:t>
            </a:r>
          </a:p>
          <a:p>
            <a:pPr algn="l"/>
            <a:r>
              <a:rPr lang="en-US" sz="2000" dirty="0"/>
              <a:t>    case n:</a:t>
            </a:r>
          </a:p>
          <a:p>
            <a:pPr algn="l"/>
            <a:r>
              <a:rPr lang="en-US" sz="2000" dirty="0"/>
              <a:t>        code block</a:t>
            </a:r>
          </a:p>
          <a:p>
            <a:pPr algn="l"/>
            <a:r>
              <a:rPr lang="en-US" sz="2000" dirty="0"/>
              <a:t>        break;</a:t>
            </a:r>
          </a:p>
          <a:p>
            <a:pPr algn="l"/>
            <a:r>
              <a:rPr lang="en-US" sz="2000" dirty="0"/>
              <a:t>    default:</a:t>
            </a:r>
          </a:p>
          <a:p>
            <a:pPr algn="l"/>
            <a:r>
              <a:rPr lang="en-US" sz="2000" dirty="0"/>
              <a:t>        code block</a:t>
            </a:r>
          </a:p>
          <a:p>
            <a:pPr algn="l"/>
            <a:r>
              <a:rPr lang="en-US" sz="2000" dirty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01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sz="4800" dirty="0"/>
              <a:t>s</a:t>
            </a:r>
            <a:r>
              <a:rPr lang="en-US" sz="4800" dirty="0" smtClean="0"/>
              <a:t>witch Multiple-Selection</a:t>
            </a:r>
            <a:r>
              <a:rPr lang="en-US" sz="4800" dirty="0" smtClean="0"/>
              <a:t> Statement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/>
              <a:t>s</a:t>
            </a:r>
            <a:r>
              <a:rPr lang="en-US" sz="2000" dirty="0" smtClean="0"/>
              <a:t>canf(‘%d’, &amp;number1);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switch(number1) </a:t>
            </a:r>
            <a:r>
              <a:rPr lang="en-US" sz="2000" dirty="0"/>
              <a:t>{</a:t>
            </a:r>
          </a:p>
          <a:p>
            <a:pPr algn="l"/>
            <a:r>
              <a:rPr lang="en-US" sz="2000" dirty="0"/>
              <a:t>    case </a:t>
            </a:r>
            <a:r>
              <a:rPr lang="en-US" sz="2000" dirty="0" smtClean="0"/>
              <a:t>1:</a:t>
            </a:r>
            <a:endParaRPr lang="en-US" sz="2000" dirty="0"/>
          </a:p>
          <a:p>
            <a:pPr algn="l"/>
            <a:r>
              <a:rPr lang="en-US" sz="2000" dirty="0"/>
              <a:t>        </a:t>
            </a:r>
            <a:r>
              <a:rPr lang="en-US" sz="2000" dirty="0" smtClean="0"/>
              <a:t>printf(‘you entered 1’);</a:t>
            </a:r>
            <a:endParaRPr lang="en-US" sz="2000" dirty="0"/>
          </a:p>
          <a:p>
            <a:pPr algn="l"/>
            <a:r>
              <a:rPr lang="en-US" sz="2000" dirty="0"/>
              <a:t>        break;</a:t>
            </a:r>
          </a:p>
          <a:p>
            <a:pPr algn="l"/>
            <a:r>
              <a:rPr lang="en-US" sz="2000" dirty="0"/>
              <a:t>    case </a:t>
            </a:r>
            <a:r>
              <a:rPr lang="en-US" sz="2000" dirty="0" smtClean="0"/>
              <a:t>2:</a:t>
            </a:r>
            <a:endParaRPr lang="en-US" sz="2000" dirty="0"/>
          </a:p>
          <a:p>
            <a:pPr algn="l"/>
            <a:r>
              <a:rPr lang="en-US" sz="2000" dirty="0"/>
              <a:t>  </a:t>
            </a:r>
            <a:r>
              <a:rPr lang="en-US" sz="2000" dirty="0" smtClean="0"/>
              <a:t>      printf</a:t>
            </a:r>
            <a:r>
              <a:rPr lang="en-US" sz="2000" dirty="0"/>
              <a:t>(‘you entered </a:t>
            </a:r>
            <a:r>
              <a:rPr lang="en-US" sz="2000" dirty="0" smtClean="0"/>
              <a:t>2’);</a:t>
            </a:r>
            <a:endParaRPr lang="en-US" sz="2000" dirty="0"/>
          </a:p>
          <a:p>
            <a:pPr algn="l"/>
            <a:r>
              <a:rPr lang="en-US" sz="2000" dirty="0"/>
              <a:t>        break;</a:t>
            </a:r>
          </a:p>
          <a:p>
            <a:pPr algn="l"/>
            <a:r>
              <a:rPr lang="en-US" sz="2000" dirty="0"/>
              <a:t>    default: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smtClean="0"/>
              <a:t>       printf</a:t>
            </a:r>
            <a:r>
              <a:rPr lang="en-US" sz="2000" dirty="0"/>
              <a:t>(‘you entered </a:t>
            </a:r>
            <a:r>
              <a:rPr lang="en-US" sz="2000" dirty="0" smtClean="0"/>
              <a:t>a value other than 1 or 2’);</a:t>
            </a:r>
            <a:endParaRPr lang="en-US" sz="2000" dirty="0"/>
          </a:p>
          <a:p>
            <a:pPr algn="l"/>
            <a:r>
              <a:rPr lang="en-US" sz="2000" dirty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992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sz="4800" dirty="0"/>
              <a:t>b</a:t>
            </a:r>
            <a:r>
              <a:rPr lang="en-US" sz="4800" dirty="0" smtClean="0"/>
              <a:t>reak and continue</a:t>
            </a:r>
            <a:r>
              <a:rPr lang="en-US" sz="4800" dirty="0" smtClean="0"/>
              <a:t> Statements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break and continue statements are used to alter the flow of control. </a:t>
            </a:r>
            <a:endParaRPr lang="en-US" sz="2800" dirty="0" smtClean="0"/>
          </a:p>
          <a:p>
            <a:pPr algn="l"/>
            <a:r>
              <a:rPr lang="en-US" sz="2800" dirty="0" smtClean="0"/>
              <a:t>The </a:t>
            </a:r>
            <a:r>
              <a:rPr lang="en-US" sz="2800" b="1" dirty="0"/>
              <a:t>break statement</a:t>
            </a:r>
            <a:r>
              <a:rPr lang="en-US" sz="2800" dirty="0"/>
              <a:t>, when executed in a </a:t>
            </a:r>
            <a:r>
              <a:rPr lang="en-US" sz="2800" b="1" dirty="0"/>
              <a:t>while</a:t>
            </a:r>
            <a:r>
              <a:rPr lang="en-US" sz="2800" dirty="0"/>
              <a:t>, </a:t>
            </a:r>
            <a:r>
              <a:rPr lang="en-US" sz="2800" b="1" dirty="0"/>
              <a:t>for</a:t>
            </a:r>
            <a:r>
              <a:rPr lang="en-US" sz="2800" dirty="0"/>
              <a:t>, </a:t>
            </a:r>
            <a:r>
              <a:rPr lang="en-US" sz="2800" b="1" dirty="0"/>
              <a:t>do…while</a:t>
            </a:r>
            <a:r>
              <a:rPr lang="en-US" sz="2800" dirty="0"/>
              <a:t> or </a:t>
            </a:r>
            <a:r>
              <a:rPr lang="en-US" sz="2800" b="1" dirty="0"/>
              <a:t>switch</a:t>
            </a:r>
            <a:r>
              <a:rPr lang="en-US" sz="2800" dirty="0"/>
              <a:t> statement, causes an immediate exit from that statement. Program execution continues with the next </a:t>
            </a:r>
            <a:r>
              <a:rPr lang="en-US" sz="2800" dirty="0" smtClean="0"/>
              <a:t>statement</a:t>
            </a:r>
          </a:p>
          <a:p>
            <a:pPr algn="l"/>
            <a:r>
              <a:rPr lang="en-US" sz="2800" dirty="0"/>
              <a:t>The </a:t>
            </a:r>
            <a:r>
              <a:rPr lang="en-US" sz="2800" b="1" dirty="0"/>
              <a:t>continue statement</a:t>
            </a:r>
            <a:r>
              <a:rPr lang="en-US" sz="2800" dirty="0"/>
              <a:t>, when executed in a </a:t>
            </a:r>
            <a:r>
              <a:rPr lang="en-US" sz="2800" b="1" dirty="0"/>
              <a:t>while</a:t>
            </a:r>
            <a:r>
              <a:rPr lang="en-US" sz="2800" dirty="0"/>
              <a:t>, </a:t>
            </a:r>
            <a:r>
              <a:rPr lang="en-US" sz="2800" b="1" dirty="0"/>
              <a:t>for</a:t>
            </a:r>
            <a:r>
              <a:rPr lang="en-US" sz="2800" dirty="0"/>
              <a:t> or </a:t>
            </a:r>
            <a:r>
              <a:rPr lang="en-US" sz="2800" b="1" dirty="0"/>
              <a:t>do…while</a:t>
            </a:r>
            <a:r>
              <a:rPr lang="en-US" sz="2800" dirty="0"/>
              <a:t> </a:t>
            </a:r>
            <a:r>
              <a:rPr lang="en-US" sz="2800" dirty="0" smtClean="0"/>
              <a:t>statement, skips </a:t>
            </a:r>
            <a:r>
              <a:rPr lang="en-US" sz="2800" dirty="0"/>
              <a:t>the remaining statements in the body of that control statement and performs the </a:t>
            </a:r>
            <a:r>
              <a:rPr lang="en-US" sz="2800" dirty="0" smtClean="0"/>
              <a:t>next iteration </a:t>
            </a:r>
            <a:r>
              <a:rPr lang="en-US" sz="2800" dirty="0"/>
              <a:t>of the loop</a:t>
            </a:r>
            <a:endParaRPr lang="en-US" sz="2800" dirty="0" smtClean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70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421"/>
            <a:ext cx="9144000" cy="873457"/>
          </a:xfrm>
        </p:spPr>
        <p:txBody>
          <a:bodyPr>
            <a:normAutofit/>
          </a:bodyPr>
          <a:lstStyle/>
          <a:p>
            <a:r>
              <a:rPr lang="en-US" sz="4800" dirty="0"/>
              <a:t>b</a:t>
            </a:r>
            <a:r>
              <a:rPr lang="en-US" sz="4800" dirty="0" smtClean="0"/>
              <a:t>reak and continue</a:t>
            </a:r>
            <a:r>
              <a:rPr lang="en-US" sz="4800" dirty="0" smtClean="0"/>
              <a:t> Statements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050878"/>
            <a:ext cx="10781731" cy="580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421"/>
            <a:ext cx="9144000" cy="873457"/>
          </a:xfrm>
        </p:spPr>
        <p:txBody>
          <a:bodyPr>
            <a:normAutofit/>
          </a:bodyPr>
          <a:lstStyle/>
          <a:p>
            <a:r>
              <a:rPr lang="en-US" sz="4800" dirty="0"/>
              <a:t>b</a:t>
            </a:r>
            <a:r>
              <a:rPr lang="en-US" sz="4800" dirty="0" smtClean="0"/>
              <a:t>reak and continue</a:t>
            </a:r>
            <a:r>
              <a:rPr lang="en-US" sz="4800" dirty="0" smtClean="0"/>
              <a:t> Statements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146530"/>
            <a:ext cx="10781731" cy="57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2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421"/>
            <a:ext cx="9144000" cy="87345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Logical Operators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1323833"/>
            <a:ext cx="10781731" cy="52816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dirty="0"/>
              <a:t>C provides logical operators that may be used to form more complex conditions </a:t>
            </a:r>
            <a:r>
              <a:rPr lang="en-US" sz="2000" dirty="0" smtClean="0"/>
              <a:t>by combining </a:t>
            </a:r>
            <a:r>
              <a:rPr lang="en-US" sz="2000" dirty="0"/>
              <a:t>simple </a:t>
            </a:r>
            <a:r>
              <a:rPr lang="en-US" sz="2000" dirty="0" smtClean="0"/>
              <a:t>conditions</a:t>
            </a:r>
          </a:p>
          <a:p>
            <a:pPr algn="l"/>
            <a:r>
              <a:rPr lang="en-US" sz="2000" dirty="0"/>
              <a:t>The logical operators are </a:t>
            </a:r>
            <a:r>
              <a:rPr lang="en-US" sz="2000" b="1" dirty="0"/>
              <a:t>&amp;&amp; (logical AND)</a:t>
            </a:r>
            <a:r>
              <a:rPr lang="en-US" sz="2000" dirty="0"/>
              <a:t>, </a:t>
            </a:r>
            <a:r>
              <a:rPr lang="en-US" sz="2000" b="1" dirty="0"/>
              <a:t>|| (logical</a:t>
            </a:r>
            <a:r>
              <a:rPr lang="en-US" sz="2000" b="1" dirty="0"/>
              <a:t> OR)</a:t>
            </a:r>
            <a:r>
              <a:rPr lang="en-US" sz="2000" dirty="0"/>
              <a:t> and </a:t>
            </a:r>
            <a:r>
              <a:rPr lang="en-US" sz="2000" b="1" dirty="0"/>
              <a:t>! (logical NOT also called logical negation)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algn="l"/>
            <a:r>
              <a:rPr lang="en-US" sz="2000" b="1" dirty="0"/>
              <a:t>if </a:t>
            </a:r>
            <a:r>
              <a:rPr lang="en-US" sz="2000" dirty="0"/>
              <a:t>( gender == </a:t>
            </a:r>
            <a:r>
              <a:rPr lang="en-US" sz="2000" b="1" dirty="0"/>
              <a:t>1 </a:t>
            </a:r>
            <a:r>
              <a:rPr lang="en-US" sz="2000" dirty="0"/>
              <a:t>&amp;&amp; age &gt;= </a:t>
            </a:r>
            <a:r>
              <a:rPr lang="en-US" sz="2000" b="1" dirty="0"/>
              <a:t>65 </a:t>
            </a:r>
            <a:r>
              <a:rPr lang="en-US" sz="2000" dirty="0" smtClean="0"/>
              <a:t>){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printf(‘both conditions are true’); </a:t>
            </a:r>
          </a:p>
          <a:p>
            <a:pPr algn="l"/>
            <a:r>
              <a:rPr lang="en-US" sz="2000" dirty="0" smtClean="0"/>
              <a:t>}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if </a:t>
            </a:r>
            <a:r>
              <a:rPr lang="en-US" sz="2000" dirty="0"/>
              <a:t>( gender == </a:t>
            </a:r>
            <a:r>
              <a:rPr lang="en-US" sz="2000" b="1" dirty="0"/>
              <a:t>1 </a:t>
            </a:r>
            <a:r>
              <a:rPr lang="en-US" sz="2000" dirty="0" smtClean="0"/>
              <a:t>|| </a:t>
            </a:r>
            <a:r>
              <a:rPr lang="en-US" sz="2000" dirty="0"/>
              <a:t>age &gt;= </a:t>
            </a:r>
            <a:r>
              <a:rPr lang="en-US" sz="2000" b="1" dirty="0"/>
              <a:t>65 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	printf</a:t>
            </a:r>
            <a:r>
              <a:rPr lang="en-US" sz="2000" dirty="0" smtClean="0"/>
              <a:t>(‘One of these conditions is true’); </a:t>
            </a:r>
            <a:endParaRPr lang="en-US" sz="2000" dirty="0"/>
          </a:p>
          <a:p>
            <a:pPr algn="l"/>
            <a:r>
              <a:rPr lang="en-US" sz="2000" dirty="0" smtClean="0"/>
              <a:t>}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if </a:t>
            </a:r>
            <a:r>
              <a:rPr lang="en-US" sz="2000" dirty="0" smtClean="0"/>
              <a:t>( age != </a:t>
            </a:r>
            <a:r>
              <a:rPr lang="en-US" sz="2000" b="1" dirty="0" smtClean="0"/>
              <a:t>65 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	printf</a:t>
            </a:r>
            <a:r>
              <a:rPr lang="en-US" sz="2000" dirty="0" smtClean="0"/>
              <a:t>(‘age is not equal to 65’); </a:t>
            </a:r>
            <a:endParaRPr lang="en-US" sz="2000" dirty="0"/>
          </a:p>
          <a:p>
            <a:pPr algn="l"/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4637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421"/>
            <a:ext cx="9144000" cy="132383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Confusing Equality (==) and Assignment Operators (=)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1801504"/>
            <a:ext cx="10781731" cy="480401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Following syntaxt is true:</a:t>
            </a:r>
          </a:p>
          <a:p>
            <a:pPr algn="l"/>
            <a:r>
              <a:rPr lang="en-US" sz="2000" dirty="0" smtClean="0"/>
              <a:t>i</a:t>
            </a:r>
            <a:r>
              <a:rPr lang="en-US" sz="2000" dirty="0" smtClean="0"/>
              <a:t>f(pay == 200){</a:t>
            </a:r>
          </a:p>
          <a:p>
            <a:pPr algn="l"/>
            <a:r>
              <a:rPr lang="en-US" sz="2000" dirty="0" smtClean="0"/>
              <a:t>	statement</a:t>
            </a:r>
            <a:endParaRPr lang="en-US" sz="2000" dirty="0"/>
          </a:p>
          <a:p>
            <a:pPr algn="l"/>
            <a:r>
              <a:rPr lang="en-US" sz="2000" dirty="0" smtClean="0"/>
              <a:t>}</a:t>
            </a:r>
            <a:endParaRPr lang="en-US" sz="2000" dirty="0"/>
          </a:p>
          <a:p>
            <a:pPr algn="l"/>
            <a:r>
              <a:rPr lang="en-US" sz="2000" b="1" dirty="0" smtClean="0"/>
              <a:t>Following Syntax is wrong:</a:t>
            </a:r>
            <a:endParaRPr lang="en-US" sz="2000" b="1" dirty="0"/>
          </a:p>
          <a:p>
            <a:pPr algn="l"/>
            <a:r>
              <a:rPr lang="en-US" sz="2000" dirty="0" smtClean="0"/>
              <a:t>If(pay = 200){</a:t>
            </a:r>
          </a:p>
          <a:p>
            <a:pPr algn="l"/>
            <a:r>
              <a:rPr lang="en-US" sz="2000" dirty="0" smtClean="0"/>
              <a:t>	statement</a:t>
            </a:r>
            <a:endParaRPr lang="en-US" sz="2000" dirty="0"/>
          </a:p>
          <a:p>
            <a:pPr algn="l"/>
            <a:r>
              <a:rPr lang="en-US" sz="2000" dirty="0" smtClean="0"/>
              <a:t>}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i</a:t>
            </a:r>
            <a:r>
              <a:rPr lang="en-US" sz="2000" dirty="0" smtClean="0"/>
              <a:t>nt  x  == 20;    (</a:t>
            </a:r>
            <a:r>
              <a:rPr lang="en-US" sz="2000" b="1" dirty="0" smtClean="0"/>
              <a:t>wrong syntax</a:t>
            </a:r>
            <a:r>
              <a:rPr lang="en-US" sz="2000" dirty="0" smtClean="0"/>
              <a:t>)</a:t>
            </a:r>
            <a:endParaRPr lang="en-US" sz="2000" dirty="0"/>
          </a:p>
          <a:p>
            <a:pPr algn="l"/>
            <a:r>
              <a:rPr lang="en-US" sz="2000" dirty="0"/>
              <a:t>i</a:t>
            </a:r>
            <a:r>
              <a:rPr lang="en-US" sz="2000" dirty="0" smtClean="0"/>
              <a:t>nt  x = 20;  (</a:t>
            </a:r>
            <a:r>
              <a:rPr lang="en-US" sz="2000" b="1" dirty="0" smtClean="0"/>
              <a:t>correct syntaxt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24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Repetition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Most programs involve repetition, or looping. </a:t>
            </a:r>
            <a:endParaRPr lang="en-US" sz="2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loop is a group of instructions the computer executes repeatedly while some loop-continuation condition remains </a:t>
            </a:r>
            <a:r>
              <a:rPr lang="en-US" sz="2200" dirty="0" smtClean="0"/>
              <a:t>true.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There are two types of repetitons (loops)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 smtClean="0"/>
              <a:t>1. Counter-controlled </a:t>
            </a:r>
            <a:r>
              <a:rPr lang="en-US" sz="2200" b="1" dirty="0"/>
              <a:t>repetition</a:t>
            </a:r>
            <a:r>
              <a:rPr lang="en-US" sz="2200" dirty="0"/>
              <a:t> is sometimes called definite repetition because we know in advance exactly how many times the loop will </a:t>
            </a:r>
            <a:r>
              <a:rPr lang="en-US" sz="2200" dirty="0" smtClean="0"/>
              <a:t>execute.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In counter-controlled repetition, a control variable is used to count the number of repetitions.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The control variable is incremented (usually by 1) each time the group of instructions is performed.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When the correct number of repetitions has been performed, the loop terminates, and</a:t>
            </a:r>
            <a:br>
              <a:rPr lang="en-US" sz="2200" dirty="0"/>
            </a:br>
            <a:r>
              <a:rPr lang="en-US" sz="2200" dirty="0"/>
              <a:t>the program resumes execution with the statement after the repetition statement.</a:t>
            </a:r>
            <a:br>
              <a:rPr lang="en-US" sz="2200" dirty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2992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Repetition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2. Sentinel-controlled </a:t>
            </a:r>
            <a:r>
              <a:rPr lang="en-US" sz="2800" b="1" dirty="0"/>
              <a:t>repetition</a:t>
            </a:r>
            <a:r>
              <a:rPr lang="en-US" sz="2800" dirty="0"/>
              <a:t> is sometimes called indefinite repetition because it’s not known in</a:t>
            </a:r>
            <a:br>
              <a:rPr lang="en-US" sz="2800" dirty="0"/>
            </a:br>
            <a:r>
              <a:rPr lang="en-US" sz="2800" dirty="0"/>
              <a:t>advance how many times the loop will execute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Sentinel </a:t>
            </a:r>
            <a:r>
              <a:rPr lang="en-US" sz="2800" dirty="0"/>
              <a:t>values are used to control repetition when the number of repetitions is not known </a:t>
            </a:r>
            <a:r>
              <a:rPr lang="en-US" sz="2800" dirty="0" smtClean="0"/>
              <a:t>in advance</a:t>
            </a:r>
            <a:r>
              <a:rPr lang="en-US" sz="2800" dirty="0"/>
              <a:t>, and the loop includes statements that obtain data each time the loop is </a:t>
            </a:r>
            <a:r>
              <a:rPr lang="en-US" sz="2800" dirty="0" smtClean="0"/>
              <a:t>performed.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sentinel value indicates “end of data.” The sentinel is entered after all regular data items </a:t>
            </a:r>
            <a:r>
              <a:rPr lang="en-US" sz="2800" dirty="0" smtClean="0"/>
              <a:t>have been </a:t>
            </a:r>
            <a:r>
              <a:rPr lang="en-US" sz="2800" dirty="0"/>
              <a:t>supplied to the program. Sentinels must be distinct from regular data items.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96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Counter Controlled Repetition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r>
              <a:rPr lang="en-US" sz="2900" dirty="0"/>
              <a:t>Counter-controlled repetition requires:</a:t>
            </a:r>
          </a:p>
          <a:p>
            <a:pPr algn="l"/>
            <a:r>
              <a:rPr lang="en-US" sz="2900" dirty="0"/>
              <a:t>1. The </a:t>
            </a:r>
            <a:r>
              <a:rPr lang="en-US" sz="2900" b="1" dirty="0"/>
              <a:t>name</a:t>
            </a:r>
            <a:r>
              <a:rPr lang="en-US" sz="2900" dirty="0"/>
              <a:t> of a control variable (or loop counter).</a:t>
            </a:r>
          </a:p>
          <a:p>
            <a:pPr algn="l"/>
            <a:r>
              <a:rPr lang="en-US" sz="2900" dirty="0"/>
              <a:t>2. The </a:t>
            </a:r>
            <a:r>
              <a:rPr lang="en-US" sz="2900" b="1" dirty="0"/>
              <a:t>initial value</a:t>
            </a:r>
            <a:r>
              <a:rPr lang="en-US" sz="2900" dirty="0"/>
              <a:t> of the control variable.</a:t>
            </a:r>
          </a:p>
          <a:p>
            <a:pPr algn="l"/>
            <a:r>
              <a:rPr lang="en-US" sz="2900" dirty="0"/>
              <a:t>3. The </a:t>
            </a:r>
            <a:r>
              <a:rPr lang="en-US" sz="2900" b="1" dirty="0"/>
              <a:t>increment (or decrement)</a:t>
            </a:r>
            <a:r>
              <a:rPr lang="en-US" sz="2900" dirty="0"/>
              <a:t> by which the control variable is modified </a:t>
            </a:r>
            <a:r>
              <a:rPr lang="en-US" sz="2900" dirty="0" smtClean="0"/>
              <a:t>each time </a:t>
            </a:r>
            <a:r>
              <a:rPr lang="en-US" sz="2900" dirty="0"/>
              <a:t>through the loop.</a:t>
            </a:r>
          </a:p>
          <a:p>
            <a:pPr algn="l"/>
            <a:r>
              <a:rPr lang="en-US" sz="2900" dirty="0"/>
              <a:t>4. The </a:t>
            </a:r>
            <a:r>
              <a:rPr lang="en-US" sz="2900" b="1" dirty="0"/>
              <a:t>condition that tests for the final value</a:t>
            </a:r>
            <a:r>
              <a:rPr lang="en-US" sz="2900" dirty="0"/>
              <a:t> of the control variable (i.e., </a:t>
            </a:r>
            <a:r>
              <a:rPr lang="en-US" sz="2900" dirty="0" smtClean="0"/>
              <a:t>whether looping </a:t>
            </a:r>
            <a:r>
              <a:rPr lang="en-US" sz="2900" dirty="0"/>
              <a:t>should continue)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5641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Counter Controlled Repetition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4" y="2006221"/>
            <a:ext cx="10781730" cy="45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3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Sentinel-Controlled Repetition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1296537"/>
            <a:ext cx="10781731" cy="5090615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A type of </a:t>
            </a:r>
            <a:r>
              <a:rPr lang="en-US" sz="2800" dirty="0" smtClean="0"/>
              <a:t>repetition (loop) </a:t>
            </a:r>
            <a:r>
              <a:rPr lang="en-US" sz="2800" dirty="0"/>
              <a:t>where the number of </a:t>
            </a:r>
            <a:r>
              <a:rPr lang="en-US" sz="2800" dirty="0" smtClean="0"/>
              <a:t>executions </a:t>
            </a:r>
            <a:r>
              <a:rPr lang="en-US" sz="2800" dirty="0"/>
              <a:t>of the </a:t>
            </a:r>
            <a:r>
              <a:rPr lang="en-US" sz="2800" dirty="0" smtClean="0"/>
              <a:t>statements </a:t>
            </a:r>
            <a:r>
              <a:rPr lang="en-US" sz="2800" dirty="0"/>
              <a:t>is unknown, is </a:t>
            </a:r>
            <a:r>
              <a:rPr lang="en-US" sz="2800" dirty="0" smtClean="0"/>
              <a:t>called as </a:t>
            </a:r>
            <a:r>
              <a:rPr lang="en-US" sz="2800" dirty="0"/>
              <a:t>sentinel controlled </a:t>
            </a:r>
            <a:r>
              <a:rPr lang="en-US" sz="2800" dirty="0" smtClean="0"/>
              <a:t>repetition.</a:t>
            </a:r>
            <a:endParaRPr lang="en-US" sz="2800" dirty="0"/>
          </a:p>
          <a:p>
            <a:pPr algn="l"/>
            <a:r>
              <a:rPr lang="en-US" sz="2800" dirty="0" smtClean="0"/>
              <a:t>Simple C program to print user entered number until the entered number is 0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/>
              <a:t>i</a:t>
            </a:r>
            <a:r>
              <a:rPr lang="en-US" sz="2800" dirty="0" smtClean="0"/>
              <a:t>nt number1;</a:t>
            </a:r>
            <a:endParaRPr lang="en-US" sz="2800" dirty="0"/>
          </a:p>
          <a:p>
            <a:pPr algn="l"/>
            <a:r>
              <a:rPr lang="en-US" sz="2800" dirty="0" smtClean="0"/>
              <a:t>scanf(‘%d’, &amp;number1);</a:t>
            </a:r>
            <a:endParaRPr lang="en-US" sz="2800" dirty="0"/>
          </a:p>
          <a:p>
            <a:pPr algn="l"/>
            <a:r>
              <a:rPr lang="en-US" sz="2800" dirty="0"/>
              <a:t>while ( </a:t>
            </a:r>
            <a:r>
              <a:rPr lang="en-US" sz="2800" dirty="0" smtClean="0"/>
              <a:t>number1 != 0 </a:t>
            </a:r>
            <a:r>
              <a:rPr lang="en-US" sz="2800" dirty="0"/>
              <a:t>) {</a:t>
            </a:r>
          </a:p>
          <a:p>
            <a:pPr algn="l"/>
            <a:r>
              <a:rPr lang="en-US" sz="2800" dirty="0" smtClean="0"/>
              <a:t>	printf(‘Your entered number is: %d’, number1);</a:t>
            </a:r>
            <a:endParaRPr lang="en-US" sz="2800" dirty="0"/>
          </a:p>
          <a:p>
            <a:pPr algn="l"/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609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for Repetition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2006221"/>
            <a:ext cx="10781731" cy="45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51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o...while Repetition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do…while repetition statement is similar to the while statement. </a:t>
            </a:r>
            <a:endParaRPr lang="en-US" dirty="0" smtClean="0"/>
          </a:p>
          <a:p>
            <a:pPr algn="l"/>
            <a:r>
              <a:rPr lang="en-US" dirty="0" smtClean="0"/>
              <a:t>In </a:t>
            </a:r>
            <a:r>
              <a:rPr lang="en-US" dirty="0"/>
              <a:t>the while statement, the loop-continuation condition is tested at the beginning of the loop before </a:t>
            </a:r>
            <a:r>
              <a:rPr lang="en-US" dirty="0" smtClean="0"/>
              <a:t>the body </a:t>
            </a:r>
            <a:r>
              <a:rPr lang="en-US" dirty="0"/>
              <a:t>of the loop is performed. </a:t>
            </a:r>
            <a:endParaRPr lang="en-US" dirty="0" smtClean="0"/>
          </a:p>
          <a:p>
            <a:pPr algn="l"/>
            <a:r>
              <a:rPr lang="en-US" dirty="0" smtClean="0"/>
              <a:t>In </a:t>
            </a:r>
            <a:r>
              <a:rPr lang="en-US" dirty="0"/>
              <a:t>do…while </a:t>
            </a:r>
            <a:r>
              <a:rPr lang="en-US" dirty="0" smtClean="0"/>
              <a:t>statement, the </a:t>
            </a:r>
            <a:r>
              <a:rPr lang="en-US" dirty="0"/>
              <a:t>loop-continuation condition </a:t>
            </a:r>
            <a:r>
              <a:rPr lang="en-US" dirty="0" smtClean="0"/>
              <a:t>is tested after </a:t>
            </a:r>
            <a:r>
              <a:rPr lang="en-US" dirty="0"/>
              <a:t>the loop body is </a:t>
            </a:r>
            <a:r>
              <a:rPr lang="en-US" dirty="0" smtClean="0"/>
              <a:t>performed.</a:t>
            </a:r>
          </a:p>
          <a:p>
            <a:pPr algn="l"/>
            <a:r>
              <a:rPr lang="en-US" dirty="0" smtClean="0"/>
              <a:t>Therefore</a:t>
            </a:r>
            <a:r>
              <a:rPr lang="en-US" dirty="0"/>
              <a:t>, the loop body will be executed at </a:t>
            </a:r>
            <a:r>
              <a:rPr lang="en-US" dirty="0" smtClean="0"/>
              <a:t>least once</a:t>
            </a:r>
          </a:p>
          <a:p>
            <a:pPr algn="l"/>
            <a:endParaRPr lang="en-US" dirty="0" smtClean="0"/>
          </a:p>
          <a:p>
            <a:pPr algn="l"/>
            <a:r>
              <a:rPr lang="en-US" i="1" dirty="0" smtClean="0"/>
              <a:t>do </a:t>
            </a:r>
            <a:r>
              <a:rPr lang="en-US" i="1" dirty="0"/>
              <a:t>{</a:t>
            </a:r>
          </a:p>
          <a:p>
            <a:pPr algn="l"/>
            <a:r>
              <a:rPr lang="en-US" i="1" dirty="0" smtClean="0"/>
              <a:t>	statement</a:t>
            </a:r>
            <a:endParaRPr lang="en-US" i="1" dirty="0"/>
          </a:p>
          <a:p>
            <a:pPr algn="l"/>
            <a:r>
              <a:rPr lang="en-US" i="1" dirty="0"/>
              <a:t>} while ( condition );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189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o...while Repetition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rmAutofit/>
          </a:bodyPr>
          <a:lstStyle/>
          <a:p>
            <a:pPr algn="l"/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4" y="2004813"/>
            <a:ext cx="10781730" cy="46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0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605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Programming Fundamentals Lecture #6 Program Control </vt:lpstr>
      <vt:lpstr>Repetition Essentials</vt:lpstr>
      <vt:lpstr>Repetition Essentials</vt:lpstr>
      <vt:lpstr>Counter Controlled Repetition</vt:lpstr>
      <vt:lpstr>Counter Controlled Repetition</vt:lpstr>
      <vt:lpstr>Sentinel-Controlled Repetition</vt:lpstr>
      <vt:lpstr>for Repetition Statement</vt:lpstr>
      <vt:lpstr>do...while Repetition Statement</vt:lpstr>
      <vt:lpstr>do...while Repetition Statement</vt:lpstr>
      <vt:lpstr>switch Multiple-Selection Statement</vt:lpstr>
      <vt:lpstr>switch Multiple-Selection Statement</vt:lpstr>
      <vt:lpstr>break and continue Statements</vt:lpstr>
      <vt:lpstr>break and continue Statements</vt:lpstr>
      <vt:lpstr>break and continue Statements</vt:lpstr>
      <vt:lpstr>Logical Operators</vt:lpstr>
      <vt:lpstr>Confusing Equality (==) and Assignment Operators (=)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83</cp:revision>
  <dcterms:created xsi:type="dcterms:W3CDTF">2017-10-28T09:45:02Z</dcterms:created>
  <dcterms:modified xsi:type="dcterms:W3CDTF">2017-11-04T13:15:41Z</dcterms:modified>
</cp:coreProperties>
</file>