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2"/>
  </p:notes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263" r:id="rId41"/>
  </p:sldIdLst>
  <p:sldSz cx="9144000" cy="5143500" type="screen16x9"/>
  <p:notesSz cx="6858000" cy="9144000"/>
  <p:embeddedFontLst>
    <p:embeddedFont>
      <p:font typeface="Roboto" panose="020B060402020202020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78" autoAdjust="0"/>
  </p:normalViewPr>
  <p:slideViewPr>
    <p:cSldViewPr snapToGrid="0">
      <p:cViewPr varScale="1">
        <p:scale>
          <a:sx n="84" d="100"/>
          <a:sy n="84" d="100"/>
        </p:scale>
        <p:origin x="9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9648240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7207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04679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sz="1100" b="0" i="0" kern="1200" dirty="0" smtClean="0">
                <a:solidFill>
                  <a:schemeClr val="tx1"/>
                </a:solidFill>
                <a:effectLst/>
                <a:latin typeface="+mn-lt"/>
                <a:ea typeface="+mn-ea"/>
                <a:cs typeface="+mn-cs"/>
              </a:rPr>
              <a:t>$GLOBALS['x']</a:t>
            </a:r>
            <a:endParaRPr dirty="0"/>
          </a:p>
        </p:txBody>
      </p:sp>
    </p:spTree>
    <p:extLst>
      <p:ext uri="{BB962C8B-B14F-4D97-AF65-F5344CB8AC3E}">
        <p14:creationId xmlns:p14="http://schemas.microsoft.com/office/powerpoint/2010/main" val="1412292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439120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0356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487095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299193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971919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737506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Addition, subtraction, multiplication, division, modulus, exponentiation</a:t>
            </a:r>
            <a:endParaRPr dirty="0"/>
          </a:p>
        </p:txBody>
      </p:sp>
    </p:spTree>
    <p:extLst>
      <p:ext uri="{BB962C8B-B14F-4D97-AF65-F5344CB8AC3E}">
        <p14:creationId xmlns:p14="http://schemas.microsoft.com/office/powerpoint/2010/main" val="2380844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60637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55168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4064910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39082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8028540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06354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6371854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96176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sz="1100" b="0" i="0" kern="1200" dirty="0" smtClean="0">
                <a:solidFill>
                  <a:schemeClr val="tx1"/>
                </a:solidFill>
                <a:effectLst/>
                <a:latin typeface="+mn-lt"/>
                <a:ea typeface="+mn-ea"/>
                <a:cs typeface="+mn-cs"/>
              </a:rPr>
              <a:t>e.g</a:t>
            </a:r>
          </a:p>
          <a:p>
            <a:r>
              <a:rPr lang="en-US" sz="1100" b="0" i="0" kern="1200" dirty="0" smtClean="0">
                <a:solidFill>
                  <a:schemeClr val="tx1"/>
                </a:solidFill>
                <a:effectLst/>
                <a:latin typeface="+mn-lt"/>
                <a:ea typeface="+mn-ea"/>
                <a:cs typeface="+mn-cs"/>
              </a:rPr>
              <a:t>$GLOBALS</a:t>
            </a:r>
          </a:p>
          <a:p>
            <a:r>
              <a:rPr lang="en-US" sz="1100" b="0" i="0" kern="1200" dirty="0" smtClean="0">
                <a:solidFill>
                  <a:schemeClr val="tx1"/>
                </a:solidFill>
                <a:effectLst/>
                <a:latin typeface="+mn-lt"/>
                <a:ea typeface="+mn-ea"/>
                <a:cs typeface="+mn-cs"/>
              </a:rPr>
              <a:t>$_SERVER</a:t>
            </a:r>
          </a:p>
          <a:p>
            <a:r>
              <a:rPr lang="en-US" sz="1100" b="0" i="0" kern="1200" dirty="0" smtClean="0">
                <a:solidFill>
                  <a:schemeClr val="tx1"/>
                </a:solidFill>
                <a:effectLst/>
                <a:latin typeface="+mn-lt"/>
                <a:ea typeface="+mn-ea"/>
                <a:cs typeface="+mn-cs"/>
              </a:rPr>
              <a:t>$_POST</a:t>
            </a:r>
          </a:p>
          <a:p>
            <a:r>
              <a:rPr lang="en-US" sz="1100" b="0" i="0" kern="1200" dirty="0" smtClean="0">
                <a:solidFill>
                  <a:schemeClr val="tx1"/>
                </a:solidFill>
                <a:effectLst/>
                <a:latin typeface="+mn-lt"/>
                <a:ea typeface="+mn-ea"/>
                <a:cs typeface="+mn-cs"/>
              </a:rPr>
              <a:t>$_GET</a:t>
            </a:r>
            <a:endParaRPr dirty="0"/>
          </a:p>
        </p:txBody>
      </p:sp>
    </p:spTree>
    <p:extLst>
      <p:ext uri="{BB962C8B-B14F-4D97-AF65-F5344CB8AC3E}">
        <p14:creationId xmlns:p14="http://schemas.microsoft.com/office/powerpoint/2010/main" val="4000905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281182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3136688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677205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207810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38106649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1967673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8304167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1027721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497168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10140016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20568185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14816210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1768349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71629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701394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94138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6312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31090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0409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95791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291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599" cy="897599"/>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599" cy="897599"/>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599"/>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799"/>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399"/>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599"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7999" cy="9533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7999" cy="3163499"/>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1999"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699"/>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Complete%20PHP%20Form%20Code.txt"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wampserver.com/e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youtu.be/tuDdIW1q-q4"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localhost/my-websit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60950" y="2065350"/>
            <a:ext cx="8222100" cy="1012800"/>
          </a:xfrm>
          <a:prstGeom prst="rect">
            <a:avLst/>
          </a:prstGeom>
        </p:spPr>
        <p:txBody>
          <a:bodyPr lIns="91425" tIns="91425" rIns="91425" bIns="91425" anchor="ctr" anchorCtr="0">
            <a:noAutofit/>
          </a:bodyPr>
          <a:lstStyle/>
          <a:p>
            <a:pPr lvl="0" algn="ctr">
              <a:spcBef>
                <a:spcPts val="0"/>
              </a:spcBef>
              <a:buNone/>
            </a:pPr>
            <a:r>
              <a:rPr lang="en" dirty="0"/>
              <a:t>Web Systems &amp; Technologies</a:t>
            </a:r>
          </a:p>
          <a:p>
            <a:pPr lvl="0" algn="ctr"/>
            <a:r>
              <a:rPr lang="en" dirty="0" smtClean="0"/>
              <a:t>CS-3548</a:t>
            </a:r>
            <a:br>
              <a:rPr lang="en" dirty="0" smtClean="0"/>
            </a:br>
            <a:r>
              <a:rPr lang="en" dirty="0"/>
              <a:t/>
            </a:r>
            <a:br>
              <a:rPr lang="en" dirty="0"/>
            </a:br>
            <a:r>
              <a:rPr lang="en" sz="1800" dirty="0"/>
              <a:t>Prepared By:</a:t>
            </a:r>
            <a:br>
              <a:rPr lang="en" sz="1800" dirty="0"/>
            </a:br>
            <a:r>
              <a:rPr lang="en" sz="1800" dirty="0"/>
              <a:t>Junaid Hassan </a:t>
            </a:r>
            <a:br>
              <a:rPr lang="en" sz="1800" dirty="0"/>
            </a:br>
            <a:r>
              <a:rPr lang="en" sz="1800" dirty="0"/>
              <a:t>Lecturer at UOS M.B.Din Campus</a:t>
            </a:r>
            <a:br>
              <a:rPr lang="en" sz="1800" dirty="0"/>
            </a:br>
            <a:r>
              <a:rPr lang="en" sz="1800" dirty="0"/>
              <a:t>junaidte14@gmail.com</a:t>
            </a:r>
            <a:endParaRPr lang="en"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Syntax:</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8100" lvl="0"/>
            <a:r>
              <a:rPr lang="en" sz="2400" dirty="0" smtClean="0"/>
              <a:t>PHP variables scope:</a:t>
            </a:r>
          </a:p>
          <a:p>
            <a:pPr marL="381000" lvl="0" indent="-342900">
              <a:buFont typeface="Arial" panose="020B0604020202020204" pitchFamily="34" charset="0"/>
              <a:buChar char="•"/>
            </a:pPr>
            <a:r>
              <a:rPr lang="en-US" sz="2400" dirty="0"/>
              <a:t>A variable declared </a:t>
            </a:r>
            <a:r>
              <a:rPr lang="en-US" sz="2400" b="1" dirty="0"/>
              <a:t>outside</a:t>
            </a:r>
            <a:r>
              <a:rPr lang="en-US" sz="2400" dirty="0"/>
              <a:t> a function has a GLOBAL SCOPE and can only be accessed outside a </a:t>
            </a:r>
            <a:r>
              <a:rPr lang="en-US" sz="2400" dirty="0" smtClean="0"/>
              <a:t>function</a:t>
            </a:r>
          </a:p>
          <a:p>
            <a:pPr marL="381000" lvl="0" indent="-342900">
              <a:buFont typeface="Arial" panose="020B0604020202020204" pitchFamily="34" charset="0"/>
              <a:buChar char="•"/>
            </a:pPr>
            <a:r>
              <a:rPr lang="en-US" sz="2400" dirty="0"/>
              <a:t>A variable declared </a:t>
            </a:r>
            <a:r>
              <a:rPr lang="en-US" sz="2400" b="1" dirty="0"/>
              <a:t>within</a:t>
            </a:r>
            <a:r>
              <a:rPr lang="en-US" sz="2400" dirty="0"/>
              <a:t> a function has a LOCAL SCOPE and can only be accessed within that </a:t>
            </a:r>
            <a:r>
              <a:rPr lang="en-US" sz="2400" dirty="0" smtClean="0"/>
              <a:t>function</a:t>
            </a:r>
          </a:p>
          <a:p>
            <a:pPr marL="342900" indent="-342900">
              <a:buFont typeface="Arial" panose="020B0604020202020204" pitchFamily="34" charset="0"/>
              <a:buChar char="•"/>
            </a:pPr>
            <a:r>
              <a:rPr lang="en-US" sz="2400" dirty="0"/>
              <a:t>The global keyword is used to access a global variable from within a function</a:t>
            </a:r>
            <a:r>
              <a:rPr lang="en-US" sz="2400" dirty="0" smtClean="0"/>
              <a:t>.</a:t>
            </a:r>
            <a:endParaRPr lang="en" dirty="0"/>
          </a:p>
        </p:txBody>
      </p:sp>
    </p:spTree>
    <p:extLst>
      <p:ext uri="{BB962C8B-B14F-4D97-AF65-F5344CB8AC3E}">
        <p14:creationId xmlns:p14="http://schemas.microsoft.com/office/powerpoint/2010/main" val="1242765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Syntax:</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smtClean="0"/>
              <a:t>To </a:t>
            </a:r>
            <a:r>
              <a:rPr lang="en-US" sz="2400" dirty="0"/>
              <a:t>do this, use the global keyword before the variables (inside the function)</a:t>
            </a:r>
          </a:p>
          <a:p>
            <a:pPr marL="381000" lvl="0" indent="-342900">
              <a:buFont typeface="Arial" panose="020B0604020202020204" pitchFamily="34" charset="0"/>
              <a:buChar char="•"/>
            </a:pPr>
            <a:r>
              <a:rPr lang="en-US" sz="2400" dirty="0"/>
              <a:t>PHP also stores all global variables in an array called $GLOBALS[</a:t>
            </a:r>
            <a:r>
              <a:rPr lang="en-US" sz="2400" i="1" dirty="0"/>
              <a:t>index</a:t>
            </a:r>
            <a:r>
              <a:rPr lang="en-US" sz="2400" dirty="0"/>
              <a:t>]. The </a:t>
            </a:r>
            <a:r>
              <a:rPr lang="en-US" sz="2400" i="1" dirty="0"/>
              <a:t>index</a:t>
            </a:r>
            <a:r>
              <a:rPr lang="en-US" sz="2400" dirty="0"/>
              <a:t> holds the name of the variable. This array is also accessible from within functions and can be used to update global variables directly</a:t>
            </a:r>
            <a:endParaRPr lang="en" sz="2400" dirty="0"/>
          </a:p>
        </p:txBody>
      </p:sp>
    </p:spTree>
    <p:extLst>
      <p:ext uri="{BB962C8B-B14F-4D97-AF65-F5344CB8AC3E}">
        <p14:creationId xmlns:p14="http://schemas.microsoft.com/office/powerpoint/2010/main" val="309874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echo vs print: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600" dirty="0"/>
              <a:t>echo and print are more or less the same</a:t>
            </a:r>
            <a:r>
              <a:rPr lang="en-US" sz="2600" dirty="0" smtClean="0"/>
              <a:t>.</a:t>
            </a:r>
          </a:p>
          <a:p>
            <a:pPr marL="457200" indent="-457200">
              <a:buFont typeface="+mj-lt"/>
              <a:buAutoNum type="arabicPeriod"/>
            </a:pPr>
            <a:r>
              <a:rPr lang="en-US" sz="2600" dirty="0" smtClean="0"/>
              <a:t>They </a:t>
            </a:r>
            <a:r>
              <a:rPr lang="en-US" sz="2600" dirty="0"/>
              <a:t>are both used to output data to the screen.</a:t>
            </a:r>
          </a:p>
          <a:p>
            <a:pPr marL="457200" indent="-457200">
              <a:buFont typeface="+mj-lt"/>
              <a:buAutoNum type="arabicPeriod"/>
            </a:pPr>
            <a:r>
              <a:rPr lang="en-US" sz="2600" dirty="0"/>
              <a:t>The differences are small: echo has no return value while print has a return value of 1 so it can be used in expressions</a:t>
            </a:r>
            <a:r>
              <a:rPr lang="en-US" sz="2600" dirty="0" smtClean="0"/>
              <a:t>.</a:t>
            </a:r>
          </a:p>
          <a:p>
            <a:pPr marL="457200" indent="-457200">
              <a:buFont typeface="+mj-lt"/>
              <a:buAutoNum type="arabicPeriod"/>
            </a:pPr>
            <a:r>
              <a:rPr lang="en-US" sz="2600" dirty="0" smtClean="0"/>
              <a:t> </a:t>
            </a:r>
            <a:r>
              <a:rPr lang="en-US" sz="2600" dirty="0"/>
              <a:t>echo can take multiple parameters (although such usage is rare) while print can take one argument</a:t>
            </a:r>
            <a:r>
              <a:rPr lang="en-US" sz="2600" dirty="0" smtClean="0"/>
              <a:t>.</a:t>
            </a:r>
          </a:p>
          <a:p>
            <a:pPr marL="457200" indent="-457200">
              <a:buFont typeface="+mj-lt"/>
              <a:buAutoNum type="arabicPeriod"/>
            </a:pPr>
            <a:r>
              <a:rPr lang="en-US" sz="2600" dirty="0" smtClean="0"/>
              <a:t>echo </a:t>
            </a:r>
            <a:r>
              <a:rPr lang="en-US" sz="2600" dirty="0"/>
              <a:t>is marginally faster than print.</a:t>
            </a:r>
          </a:p>
        </p:txBody>
      </p:sp>
    </p:spTree>
    <p:extLst>
      <p:ext uri="{BB962C8B-B14F-4D97-AF65-F5344CB8AC3E}">
        <p14:creationId xmlns:p14="http://schemas.microsoft.com/office/powerpoint/2010/main" val="3862374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data types: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600" dirty="0" smtClean="0"/>
              <a:t>String, integers, float, boolean</a:t>
            </a:r>
          </a:p>
          <a:p>
            <a:pPr marL="457200" indent="-457200">
              <a:buFont typeface="+mj-lt"/>
              <a:buAutoNum type="arabicPeriod"/>
            </a:pPr>
            <a:r>
              <a:rPr lang="en-US" sz="2600" dirty="0" smtClean="0"/>
              <a:t>Arrays: </a:t>
            </a:r>
            <a:r>
              <a:rPr lang="en-US" sz="2800" dirty="0"/>
              <a:t>$cars = array("Volvo","BMW","Toyota</a:t>
            </a:r>
            <a:r>
              <a:rPr lang="en-US" sz="2800" dirty="0" smtClean="0"/>
              <a:t>");</a:t>
            </a:r>
          </a:p>
          <a:p>
            <a:pPr marL="514350" indent="-514350">
              <a:buFont typeface="+mj-lt"/>
              <a:buAutoNum type="arabicPeriod"/>
            </a:pPr>
            <a:r>
              <a:rPr lang="en-US" sz="2800" dirty="0"/>
              <a:t>Null is a special data type which can have only one value: NULL.</a:t>
            </a:r>
          </a:p>
          <a:p>
            <a:pPr marL="514350" indent="-514350">
              <a:buFont typeface="+mj-lt"/>
              <a:buAutoNum type="arabicPeriod"/>
            </a:pPr>
            <a:r>
              <a:rPr lang="en-US" sz="2800" dirty="0"/>
              <a:t>A variable of data type NULL is a variable that has no value assigned to it</a:t>
            </a:r>
            <a:r>
              <a:rPr lang="en-US" sz="2800" dirty="0" smtClean="0"/>
              <a:t> </a:t>
            </a:r>
            <a:endParaRPr lang="en-US" sz="2600" dirty="0"/>
          </a:p>
        </p:txBody>
      </p:sp>
    </p:spTree>
    <p:extLst>
      <p:ext uri="{BB962C8B-B14F-4D97-AF65-F5344CB8AC3E}">
        <p14:creationId xmlns:p14="http://schemas.microsoft.com/office/powerpoint/2010/main" val="337786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data types: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600" dirty="0" smtClean="0"/>
              <a:t>PHP objects:</a:t>
            </a:r>
          </a:p>
          <a:p>
            <a:pPr marL="514350" indent="-514350">
              <a:buFont typeface="+mj-lt"/>
              <a:buAutoNum type="arabicPeriod"/>
            </a:pPr>
            <a:r>
              <a:rPr lang="en-US" sz="2800" dirty="0"/>
              <a:t>An object is a data type which stores data and information on how to process that data.</a:t>
            </a:r>
          </a:p>
          <a:p>
            <a:pPr marL="514350" indent="-514350">
              <a:buFont typeface="+mj-lt"/>
              <a:buAutoNum type="arabicPeriod"/>
            </a:pPr>
            <a:r>
              <a:rPr lang="en-US" sz="2800" dirty="0"/>
              <a:t>In PHP, an object must be explicitly declared.</a:t>
            </a:r>
          </a:p>
          <a:p>
            <a:pPr marL="514350" indent="-514350">
              <a:buFont typeface="+mj-lt"/>
              <a:buAutoNum type="arabicPeriod"/>
            </a:pPr>
            <a:r>
              <a:rPr lang="en-US" sz="2800" dirty="0"/>
              <a:t>First we must declare a class of object. For this, we use the class keyword. A class is a structure that can contain properties and methods</a:t>
            </a:r>
          </a:p>
          <a:p>
            <a:endParaRPr lang="en-US" sz="2600" dirty="0"/>
          </a:p>
        </p:txBody>
      </p:sp>
    </p:spTree>
    <p:extLst>
      <p:ext uri="{BB962C8B-B14F-4D97-AF65-F5344CB8AC3E}">
        <p14:creationId xmlns:p14="http://schemas.microsoft.com/office/powerpoint/2010/main" val="417218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Objects Example:</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dirty="0"/>
              <a:t>&lt;?php</a:t>
            </a:r>
            <a:br>
              <a:rPr lang="en-US" dirty="0"/>
            </a:br>
            <a:r>
              <a:rPr lang="en-US" dirty="0"/>
              <a:t>class Car {</a:t>
            </a:r>
            <a:br>
              <a:rPr lang="en-US" dirty="0"/>
            </a:br>
            <a:r>
              <a:rPr lang="en-US" dirty="0"/>
              <a:t>    function Car() {</a:t>
            </a:r>
            <a:br>
              <a:rPr lang="en-US" dirty="0"/>
            </a:br>
            <a:r>
              <a:rPr lang="en-US" dirty="0"/>
              <a:t>        $this-&gt;model = "VW";</a:t>
            </a:r>
            <a:br>
              <a:rPr lang="en-US" dirty="0"/>
            </a:br>
            <a:r>
              <a:rPr lang="en-US" dirty="0"/>
              <a:t>    }</a:t>
            </a:r>
            <a:br>
              <a:rPr lang="en-US" dirty="0"/>
            </a:br>
            <a:r>
              <a:rPr lang="en-US" dirty="0"/>
              <a:t>}</a:t>
            </a:r>
            <a:br>
              <a:rPr lang="en-US" dirty="0"/>
            </a:br>
            <a:r>
              <a:rPr lang="en-US" dirty="0"/>
              <a:t/>
            </a:r>
            <a:br>
              <a:rPr lang="en-US" dirty="0"/>
            </a:br>
            <a:r>
              <a:rPr lang="en-US" dirty="0"/>
              <a:t>// create an object</a:t>
            </a:r>
            <a:br>
              <a:rPr lang="en-US" dirty="0"/>
            </a:br>
            <a:r>
              <a:rPr lang="en-US" dirty="0"/>
              <a:t>$herbie = new Car();</a:t>
            </a:r>
            <a:br>
              <a:rPr lang="en-US" dirty="0"/>
            </a:br>
            <a:r>
              <a:rPr lang="en-US" dirty="0"/>
              <a:t/>
            </a:r>
            <a:br>
              <a:rPr lang="en-US" dirty="0"/>
            </a:br>
            <a:r>
              <a:rPr lang="en-US" dirty="0"/>
              <a:t>// show object properties</a:t>
            </a:r>
            <a:br>
              <a:rPr lang="en-US" dirty="0"/>
            </a:br>
            <a:r>
              <a:rPr lang="en-US" dirty="0"/>
              <a:t>echo $herbie-&gt;model;</a:t>
            </a:r>
            <a:br>
              <a:rPr lang="en-US" dirty="0"/>
            </a:br>
            <a:r>
              <a:rPr lang="en-US" dirty="0"/>
              <a:t>?&gt;</a:t>
            </a:r>
          </a:p>
        </p:txBody>
      </p:sp>
    </p:spTree>
    <p:extLst>
      <p:ext uri="{BB962C8B-B14F-4D97-AF65-F5344CB8AC3E}">
        <p14:creationId xmlns:p14="http://schemas.microsoft.com/office/powerpoint/2010/main" val="285757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Strings: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3200" dirty="0"/>
              <a:t>echo strlen("Hello world!"); // outputs </a:t>
            </a:r>
            <a:r>
              <a:rPr lang="en-US" sz="3200" dirty="0" smtClean="0"/>
              <a:t>12</a:t>
            </a:r>
          </a:p>
          <a:p>
            <a:pPr marL="457200" indent="-457200">
              <a:buFont typeface="+mj-lt"/>
              <a:buAutoNum type="arabicPeriod"/>
            </a:pPr>
            <a:r>
              <a:rPr lang="en-US" sz="3200" dirty="0"/>
              <a:t>echo str_word_count("Hello world!"); // outputs </a:t>
            </a:r>
            <a:r>
              <a:rPr lang="en-US" sz="3200" dirty="0" smtClean="0"/>
              <a:t>2</a:t>
            </a:r>
          </a:p>
          <a:p>
            <a:pPr marL="457200" indent="-457200">
              <a:buFont typeface="+mj-lt"/>
              <a:buAutoNum type="arabicPeriod"/>
            </a:pPr>
            <a:r>
              <a:rPr lang="en-US" sz="3200" dirty="0"/>
              <a:t>echo strrev("Hello world!"); // outputs !dlrow </a:t>
            </a:r>
            <a:r>
              <a:rPr lang="en-US" sz="3200" dirty="0" smtClean="0"/>
              <a:t>olleH</a:t>
            </a:r>
          </a:p>
          <a:p>
            <a:pPr marL="457200" indent="-457200">
              <a:buFont typeface="+mj-lt"/>
              <a:buAutoNum type="arabicPeriod"/>
            </a:pPr>
            <a:r>
              <a:rPr lang="en-US" sz="3200" dirty="0"/>
              <a:t>echo str_replace("world", "Dolly", "Hello world!"); // outputs Hello Dolly!</a:t>
            </a:r>
          </a:p>
        </p:txBody>
      </p:sp>
    </p:spTree>
    <p:extLst>
      <p:ext uri="{BB962C8B-B14F-4D97-AF65-F5344CB8AC3E}">
        <p14:creationId xmlns:p14="http://schemas.microsoft.com/office/powerpoint/2010/main" val="104718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Constants: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000" dirty="0"/>
              <a:t>Constants are like variables except that once they are defined they cannot be changed or undefined</a:t>
            </a:r>
            <a:r>
              <a:rPr lang="en-US" sz="2000" dirty="0" smtClean="0"/>
              <a:t>.</a:t>
            </a:r>
          </a:p>
          <a:p>
            <a:pPr marL="457200" indent="-457200">
              <a:buFont typeface="+mj-lt"/>
              <a:buAutoNum type="arabicPeriod"/>
            </a:pPr>
            <a:r>
              <a:rPr lang="en-US" sz="2000" dirty="0"/>
              <a:t>define(</a:t>
            </a:r>
            <a:r>
              <a:rPr lang="en-US" sz="2000" i="1" dirty="0"/>
              <a:t>name</a:t>
            </a:r>
            <a:r>
              <a:rPr lang="en-US" sz="2000" dirty="0"/>
              <a:t>, </a:t>
            </a:r>
            <a:r>
              <a:rPr lang="en-US" sz="2000" i="1" dirty="0"/>
              <a:t>value</a:t>
            </a:r>
            <a:r>
              <a:rPr lang="en-US" sz="2000" dirty="0"/>
              <a:t>, </a:t>
            </a:r>
            <a:r>
              <a:rPr lang="en-US" sz="2000" i="1" dirty="0"/>
              <a:t>case-insensitive</a:t>
            </a:r>
            <a:r>
              <a:rPr lang="en-US" sz="2000" dirty="0"/>
              <a:t>)</a:t>
            </a:r>
            <a:endParaRPr lang="en-US" sz="2000" dirty="0" smtClean="0"/>
          </a:p>
          <a:p>
            <a:pPr marL="457200" indent="-457200">
              <a:buFont typeface="+mj-lt"/>
              <a:buAutoNum type="arabicPeriod"/>
            </a:pPr>
            <a:r>
              <a:rPr lang="en-US" sz="2000" dirty="0"/>
              <a:t>&lt;?php</a:t>
            </a:r>
            <a:br>
              <a:rPr lang="en-US" sz="2000" dirty="0"/>
            </a:br>
            <a:r>
              <a:rPr lang="en-US" sz="2000" dirty="0"/>
              <a:t>define("GREETING", "Welcome to W3Schools.com!");</a:t>
            </a:r>
            <a:br>
              <a:rPr lang="en-US" sz="2000" dirty="0"/>
            </a:br>
            <a:r>
              <a:rPr lang="en-US" sz="2000" dirty="0"/>
              <a:t>echo GREETING;</a:t>
            </a:r>
            <a:br>
              <a:rPr lang="en-US" sz="2000" dirty="0"/>
            </a:br>
            <a:r>
              <a:rPr lang="en-US" sz="2000" dirty="0" smtClean="0"/>
              <a:t>?&gt;</a:t>
            </a:r>
          </a:p>
          <a:p>
            <a:pPr marL="457200" indent="-457200">
              <a:buFont typeface="+mj-lt"/>
              <a:buAutoNum type="arabicPeriod"/>
            </a:pPr>
            <a:r>
              <a:rPr lang="en-US" sz="2000" dirty="0"/>
              <a:t>&lt;?php</a:t>
            </a:r>
            <a:br>
              <a:rPr lang="en-US" sz="2000" dirty="0"/>
            </a:br>
            <a:r>
              <a:rPr lang="en-US" sz="2000" dirty="0"/>
              <a:t>define("GREETING", "Welcome to W3Schools.com!", true);</a:t>
            </a:r>
            <a:br>
              <a:rPr lang="en-US" sz="2000" dirty="0"/>
            </a:br>
            <a:r>
              <a:rPr lang="en-US" sz="2000" dirty="0"/>
              <a:t>echo greeting;</a:t>
            </a:r>
            <a:br>
              <a:rPr lang="en-US" sz="2000" dirty="0"/>
            </a:br>
            <a:r>
              <a:rPr lang="en-US" sz="2000" dirty="0" smtClean="0"/>
              <a:t>?&gt;</a:t>
            </a:r>
          </a:p>
          <a:p>
            <a:pPr marL="457200" indent="-457200">
              <a:buFont typeface="+mj-lt"/>
              <a:buAutoNum type="arabicPeriod"/>
            </a:pPr>
            <a:r>
              <a:rPr lang="en-US" sz="2000" dirty="0"/>
              <a:t>Constants are automatically global and can be used across the entire script.</a:t>
            </a:r>
          </a:p>
        </p:txBody>
      </p:sp>
    </p:spTree>
    <p:extLst>
      <p:ext uri="{BB962C8B-B14F-4D97-AF65-F5344CB8AC3E}">
        <p14:creationId xmlns:p14="http://schemas.microsoft.com/office/powerpoint/2010/main" val="2798434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Operators: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400" dirty="0"/>
              <a:t>Operators are used to perform operations on variables and values</a:t>
            </a:r>
            <a:r>
              <a:rPr lang="en-US" sz="2400" dirty="0" smtClean="0"/>
              <a:t>.</a:t>
            </a:r>
          </a:p>
          <a:p>
            <a:pPr marL="457200" indent="-457200">
              <a:buFont typeface="+mj-lt"/>
              <a:buAutoNum type="arabicPeriod"/>
            </a:pPr>
            <a:r>
              <a:rPr lang="en-US" sz="2400" dirty="0" smtClean="0"/>
              <a:t>Arithmatic operators(+,-,*,/,%,**)</a:t>
            </a:r>
          </a:p>
          <a:p>
            <a:pPr marL="457200" indent="-457200">
              <a:buFont typeface="+mj-lt"/>
              <a:buAutoNum type="arabicPeriod"/>
            </a:pPr>
            <a:r>
              <a:rPr lang="en-US" sz="2400" dirty="0" smtClean="0"/>
              <a:t>Assignment operators (=, +=, -=, *=, /=, %=)</a:t>
            </a:r>
          </a:p>
          <a:p>
            <a:pPr marL="457200" indent="-457200">
              <a:buFont typeface="+mj-lt"/>
              <a:buAutoNum type="arabicPeriod"/>
            </a:pPr>
            <a:r>
              <a:rPr lang="en-US" sz="2400" dirty="0" smtClean="0"/>
              <a:t>Comparison operators (==, ===, !=, &lt;&gt;, !==, &gt;, &lt;, &gt;=, &lt;=)</a:t>
            </a:r>
          </a:p>
          <a:p>
            <a:pPr marL="457200" indent="-457200">
              <a:buFont typeface="+mj-lt"/>
              <a:buAutoNum type="arabicPeriod"/>
            </a:pPr>
            <a:r>
              <a:rPr lang="en-US" sz="2400" dirty="0" smtClean="0"/>
              <a:t>Increment/decrement operators (++$x, $x++, --$x, $x--)</a:t>
            </a:r>
          </a:p>
          <a:p>
            <a:pPr marL="457200" indent="-457200">
              <a:buFont typeface="+mj-lt"/>
              <a:buAutoNum type="arabicPeriod"/>
            </a:pPr>
            <a:r>
              <a:rPr lang="en-US" sz="2400" dirty="0" smtClean="0"/>
              <a:t>Logical operators (and, or, &amp;&amp;, ||, !)</a:t>
            </a:r>
          </a:p>
          <a:p>
            <a:pPr marL="457200" indent="-457200">
              <a:buFont typeface="+mj-lt"/>
              <a:buAutoNum type="arabicPeriod"/>
            </a:pPr>
            <a:r>
              <a:rPr lang="en-US" sz="2400" dirty="0" smtClean="0"/>
              <a:t>String operators (. , .=)</a:t>
            </a:r>
            <a:endParaRPr lang="en-US" sz="2400" dirty="0"/>
          </a:p>
        </p:txBody>
      </p:sp>
    </p:spTree>
    <p:extLst>
      <p:ext uri="{BB962C8B-B14F-4D97-AF65-F5344CB8AC3E}">
        <p14:creationId xmlns:p14="http://schemas.microsoft.com/office/powerpoint/2010/main" val="3295726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If else statements: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400" dirty="0"/>
              <a:t>&lt;?php</a:t>
            </a:r>
            <a:br>
              <a:rPr lang="en-US" sz="2400" dirty="0"/>
            </a:br>
            <a:r>
              <a:rPr lang="en-US" sz="2400" dirty="0"/>
              <a:t>$t = date("H</a:t>
            </a:r>
            <a:r>
              <a:rPr lang="en-US" sz="2400" dirty="0" smtClean="0"/>
              <a:t>");</a:t>
            </a:r>
            <a:r>
              <a:rPr lang="en-US" sz="2400" dirty="0"/>
              <a:t/>
            </a:r>
            <a:br>
              <a:rPr lang="en-US" sz="2400" dirty="0"/>
            </a:br>
            <a:r>
              <a:rPr lang="en-US" sz="2400" dirty="0"/>
              <a:t>if ($t &lt; "10") {</a:t>
            </a:r>
            <a:br>
              <a:rPr lang="en-US" sz="2400" dirty="0"/>
            </a:br>
            <a:r>
              <a:rPr lang="en-US" sz="2400" dirty="0"/>
              <a:t>    echo "Have a good morning!";</a:t>
            </a:r>
            <a:br>
              <a:rPr lang="en-US" sz="2400" dirty="0"/>
            </a:br>
            <a:r>
              <a:rPr lang="en-US" sz="2400" dirty="0"/>
              <a:t>} elseif ($t &lt; "20") {</a:t>
            </a:r>
            <a:br>
              <a:rPr lang="en-US" sz="2400" dirty="0"/>
            </a:br>
            <a:r>
              <a:rPr lang="en-US" sz="2400" dirty="0"/>
              <a:t>    echo "Have a good day!";</a:t>
            </a:r>
            <a:br>
              <a:rPr lang="en-US" sz="2400" dirty="0"/>
            </a:br>
            <a:r>
              <a:rPr lang="en-US" sz="2400" dirty="0"/>
              <a:t>} else {</a:t>
            </a:r>
            <a:br>
              <a:rPr lang="en-US" sz="2400" dirty="0"/>
            </a:br>
            <a:r>
              <a:rPr lang="en-US" sz="2400" dirty="0"/>
              <a:t>    echo "Have a good night!";</a:t>
            </a:r>
            <a:br>
              <a:rPr lang="en-US" sz="2400" dirty="0"/>
            </a:br>
            <a:r>
              <a:rPr lang="en-US" sz="2400" dirty="0"/>
              <a:t>}</a:t>
            </a:r>
            <a:br>
              <a:rPr lang="en-US" sz="2400" dirty="0"/>
            </a:br>
            <a:r>
              <a:rPr lang="en-US" sz="2400" dirty="0"/>
              <a:t>?&gt;</a:t>
            </a:r>
          </a:p>
        </p:txBody>
      </p:sp>
    </p:spTree>
    <p:extLst>
      <p:ext uri="{BB962C8B-B14F-4D97-AF65-F5344CB8AC3E}">
        <p14:creationId xmlns:p14="http://schemas.microsoft.com/office/powerpoint/2010/main" val="373077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a:t>Topics:</a:t>
            </a:r>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8100" lvl="0">
              <a:spcBef>
                <a:spcPts val="0"/>
              </a:spcBef>
              <a:buSzPct val="100000"/>
            </a:pPr>
            <a:r>
              <a:rPr lang="en" sz="3000" dirty="0" smtClean="0"/>
              <a:t>Introduction to PHP</a:t>
            </a:r>
            <a:endParaRPr lang="en"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switch statement: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1600" dirty="0"/>
              <a:t>&lt;?php</a:t>
            </a:r>
            <a:br>
              <a:rPr lang="en-US" sz="1600" dirty="0"/>
            </a:br>
            <a:r>
              <a:rPr lang="en-US" sz="1600" dirty="0"/>
              <a:t>$favcolor = "red</a:t>
            </a:r>
            <a:r>
              <a:rPr lang="en-US" sz="1600" dirty="0" smtClean="0"/>
              <a:t>";</a:t>
            </a:r>
            <a:r>
              <a:rPr lang="en-US" sz="1600" dirty="0"/>
              <a:t/>
            </a:r>
            <a:br>
              <a:rPr lang="en-US" sz="1600" dirty="0"/>
            </a:br>
            <a:r>
              <a:rPr lang="en-US" sz="1600" dirty="0"/>
              <a:t>switch ($favcolor) {</a:t>
            </a:r>
            <a:br>
              <a:rPr lang="en-US" sz="1600" dirty="0"/>
            </a:br>
            <a:r>
              <a:rPr lang="en-US" sz="1600" dirty="0"/>
              <a:t>    case "red":</a:t>
            </a:r>
            <a:br>
              <a:rPr lang="en-US" sz="1600" dirty="0"/>
            </a:br>
            <a:r>
              <a:rPr lang="en-US" sz="1600" dirty="0"/>
              <a:t>        echo "Your favorite color is red!";</a:t>
            </a:r>
            <a:br>
              <a:rPr lang="en-US" sz="1600" dirty="0"/>
            </a:br>
            <a:r>
              <a:rPr lang="en-US" sz="1600" dirty="0"/>
              <a:t>        break;</a:t>
            </a:r>
            <a:br>
              <a:rPr lang="en-US" sz="1600" dirty="0"/>
            </a:br>
            <a:r>
              <a:rPr lang="en-US" sz="1600" dirty="0"/>
              <a:t>    case "blue":</a:t>
            </a:r>
            <a:br>
              <a:rPr lang="en-US" sz="1600" dirty="0"/>
            </a:br>
            <a:r>
              <a:rPr lang="en-US" sz="1600" dirty="0"/>
              <a:t>        echo "Your favorite color is blue!";</a:t>
            </a:r>
            <a:br>
              <a:rPr lang="en-US" sz="1600" dirty="0"/>
            </a:br>
            <a:r>
              <a:rPr lang="en-US" sz="1600" dirty="0"/>
              <a:t>        break;</a:t>
            </a:r>
            <a:br>
              <a:rPr lang="en-US" sz="1600" dirty="0"/>
            </a:br>
            <a:r>
              <a:rPr lang="en-US" sz="1600" dirty="0"/>
              <a:t>    case "green":</a:t>
            </a:r>
            <a:br>
              <a:rPr lang="en-US" sz="1600" dirty="0"/>
            </a:br>
            <a:r>
              <a:rPr lang="en-US" sz="1600" dirty="0"/>
              <a:t>        echo "Your favorite color is green!";</a:t>
            </a:r>
            <a:br>
              <a:rPr lang="en-US" sz="1600" dirty="0"/>
            </a:br>
            <a:r>
              <a:rPr lang="en-US" sz="1600" dirty="0"/>
              <a:t>        break;</a:t>
            </a:r>
            <a:br>
              <a:rPr lang="en-US" sz="1600" dirty="0"/>
            </a:br>
            <a:r>
              <a:rPr lang="en-US" sz="1600" dirty="0"/>
              <a:t>    default:</a:t>
            </a:r>
            <a:br>
              <a:rPr lang="en-US" sz="1600" dirty="0"/>
            </a:br>
            <a:r>
              <a:rPr lang="en-US" sz="1600" dirty="0"/>
              <a:t>        echo "Your favorite color is neither red, blue, nor green!";</a:t>
            </a:r>
            <a:br>
              <a:rPr lang="en-US" sz="1600" dirty="0"/>
            </a:br>
            <a:r>
              <a:rPr lang="en-US" sz="1600" dirty="0"/>
              <a:t>}</a:t>
            </a:r>
            <a:br>
              <a:rPr lang="en-US" sz="1600" dirty="0"/>
            </a:br>
            <a:r>
              <a:rPr lang="en-US" sz="1600" dirty="0"/>
              <a:t>?&gt;</a:t>
            </a:r>
          </a:p>
        </p:txBody>
      </p:sp>
    </p:spTree>
    <p:extLst>
      <p:ext uri="{BB962C8B-B14F-4D97-AF65-F5344CB8AC3E}">
        <p14:creationId xmlns:p14="http://schemas.microsoft.com/office/powerpoint/2010/main" val="4281638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while loops: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400" dirty="0"/>
              <a:t>while($x &lt;= 5) {</a:t>
            </a:r>
            <a:br>
              <a:rPr lang="en-US" sz="2400" dirty="0"/>
            </a:br>
            <a:r>
              <a:rPr lang="en-US" sz="2400" dirty="0"/>
              <a:t>    echo "The number is: $x &lt;br&gt;";</a:t>
            </a:r>
            <a:br>
              <a:rPr lang="en-US" sz="2400" dirty="0"/>
            </a:br>
            <a:r>
              <a:rPr lang="en-US" sz="2400" dirty="0"/>
              <a:t>    $x++;</a:t>
            </a:r>
            <a:br>
              <a:rPr lang="en-US" sz="2400" dirty="0"/>
            </a:br>
            <a:r>
              <a:rPr lang="en-US" sz="2400" dirty="0" smtClean="0"/>
              <a:t>}</a:t>
            </a:r>
          </a:p>
          <a:p>
            <a:pPr marL="457200" indent="-457200">
              <a:buFont typeface="+mj-lt"/>
              <a:buAutoNum type="arabicPeriod"/>
            </a:pPr>
            <a:r>
              <a:rPr lang="en-US" sz="2400" dirty="0"/>
              <a:t>do {</a:t>
            </a:r>
            <a:br>
              <a:rPr lang="en-US" sz="2400" dirty="0"/>
            </a:br>
            <a:r>
              <a:rPr lang="en-US" sz="2400" dirty="0"/>
              <a:t>    echo "The number is: $x &lt;br&gt;";</a:t>
            </a:r>
            <a:br>
              <a:rPr lang="en-US" sz="2400" dirty="0"/>
            </a:br>
            <a:r>
              <a:rPr lang="en-US" sz="2400" dirty="0"/>
              <a:t>    $x++;</a:t>
            </a:r>
            <a:br>
              <a:rPr lang="en-US" sz="2400" dirty="0"/>
            </a:br>
            <a:r>
              <a:rPr lang="en-US" sz="2400" dirty="0"/>
              <a:t>} while ($x &lt;= 5);</a:t>
            </a:r>
          </a:p>
        </p:txBody>
      </p:sp>
    </p:spTree>
    <p:extLst>
      <p:ext uri="{BB962C8B-B14F-4D97-AF65-F5344CB8AC3E}">
        <p14:creationId xmlns:p14="http://schemas.microsoft.com/office/powerpoint/2010/main" val="2613993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 loops: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800" dirty="0"/>
              <a:t>for ($x = 0; $x &lt;= 10; $x++) {</a:t>
            </a:r>
            <a:br>
              <a:rPr lang="en-US" sz="2800" dirty="0"/>
            </a:br>
            <a:r>
              <a:rPr lang="en-US" sz="2800" dirty="0"/>
              <a:t>    echo "The number is: $x &lt;br&gt;";</a:t>
            </a:r>
            <a:br>
              <a:rPr lang="en-US" sz="2800" dirty="0"/>
            </a:br>
            <a:r>
              <a:rPr lang="en-US" sz="2800" dirty="0" smtClean="0"/>
              <a:t>}</a:t>
            </a:r>
          </a:p>
          <a:p>
            <a:pPr marL="457200" indent="-457200">
              <a:buFont typeface="+mj-lt"/>
              <a:buAutoNum type="arabicPeriod"/>
            </a:pPr>
            <a:r>
              <a:rPr lang="en-US" sz="2800" dirty="0"/>
              <a:t>$colors = array("red", "green", "blue", "yellow"); </a:t>
            </a:r>
            <a:br>
              <a:rPr lang="en-US" sz="2800" dirty="0"/>
            </a:br>
            <a:r>
              <a:rPr lang="en-US" sz="2800" dirty="0"/>
              <a:t>foreach ($colors as $value) {</a:t>
            </a:r>
            <a:br>
              <a:rPr lang="en-US" sz="2800" dirty="0"/>
            </a:br>
            <a:r>
              <a:rPr lang="en-US" sz="2800" dirty="0"/>
              <a:t>    echo "$value &lt;br&gt;";</a:t>
            </a:r>
            <a:br>
              <a:rPr lang="en-US" sz="2800" dirty="0"/>
            </a:br>
            <a:r>
              <a:rPr lang="en-US" sz="2800" dirty="0"/>
              <a:t>}</a:t>
            </a:r>
          </a:p>
        </p:txBody>
      </p:sp>
    </p:spTree>
    <p:extLst>
      <p:ext uri="{BB962C8B-B14F-4D97-AF65-F5344CB8AC3E}">
        <p14:creationId xmlns:p14="http://schemas.microsoft.com/office/powerpoint/2010/main" val="2233930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functions: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400" dirty="0"/>
              <a:t>&lt;?php</a:t>
            </a:r>
            <a:br>
              <a:rPr lang="en-US" sz="2400" dirty="0"/>
            </a:br>
            <a:r>
              <a:rPr lang="en-US" sz="2400" dirty="0"/>
              <a:t>function sum($x, $y) {</a:t>
            </a:r>
            <a:br>
              <a:rPr lang="en-US" sz="2400" dirty="0"/>
            </a:br>
            <a:r>
              <a:rPr lang="en-US" sz="2400" dirty="0"/>
              <a:t>    $z = $x + $y;</a:t>
            </a:r>
            <a:br>
              <a:rPr lang="en-US" sz="2400" dirty="0"/>
            </a:br>
            <a:r>
              <a:rPr lang="en-US" sz="2400" dirty="0"/>
              <a:t>    return $z;</a:t>
            </a:r>
            <a:br>
              <a:rPr lang="en-US" sz="2400" dirty="0"/>
            </a:br>
            <a:r>
              <a:rPr lang="en-US" sz="2400" dirty="0" smtClean="0"/>
              <a:t>}</a:t>
            </a:r>
            <a:r>
              <a:rPr lang="en-US" sz="2400" dirty="0"/>
              <a:t/>
            </a:r>
            <a:br>
              <a:rPr lang="en-US" sz="2400" dirty="0"/>
            </a:br>
            <a:r>
              <a:rPr lang="en-US" sz="2400" dirty="0"/>
              <a:t>echo "5 + 10 = " . sum(5, 10) . "&lt;br&gt;";</a:t>
            </a:r>
            <a:br>
              <a:rPr lang="en-US" sz="2400" dirty="0"/>
            </a:br>
            <a:r>
              <a:rPr lang="en-US" sz="2400" dirty="0"/>
              <a:t>echo "7 + 13 = " . sum(7, 13) . "&lt;br&gt;";</a:t>
            </a:r>
            <a:br>
              <a:rPr lang="en-US" sz="2400" dirty="0"/>
            </a:br>
            <a:r>
              <a:rPr lang="en-US" sz="2400" dirty="0"/>
              <a:t>echo "2 + 4 = " . sum(2, 4);</a:t>
            </a:r>
            <a:br>
              <a:rPr lang="en-US" sz="2400" dirty="0"/>
            </a:br>
            <a:r>
              <a:rPr lang="en-US" sz="2400" dirty="0"/>
              <a:t>?&gt;</a:t>
            </a:r>
          </a:p>
        </p:txBody>
      </p:sp>
    </p:spTree>
    <p:extLst>
      <p:ext uri="{BB962C8B-B14F-4D97-AF65-F5344CB8AC3E}">
        <p14:creationId xmlns:p14="http://schemas.microsoft.com/office/powerpoint/2010/main" val="3349037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Arrays: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457200" indent="-457200">
              <a:buFont typeface="+mj-lt"/>
              <a:buAutoNum type="arabicPeriod"/>
            </a:pPr>
            <a:r>
              <a:rPr lang="en-US" sz="2800" dirty="0"/>
              <a:t>An array is a special variable, which can hold more than one value at a </a:t>
            </a:r>
            <a:r>
              <a:rPr lang="en-US" sz="2800" dirty="0" smtClean="0"/>
              <a:t>time</a:t>
            </a:r>
          </a:p>
          <a:p>
            <a:pPr marL="457200" indent="-457200">
              <a:buFont typeface="+mj-lt"/>
              <a:buAutoNum type="arabicPeriod"/>
            </a:pPr>
            <a:r>
              <a:rPr lang="en-US" sz="2800" dirty="0" smtClean="0"/>
              <a:t>Indexed arrays: </a:t>
            </a:r>
            <a:r>
              <a:rPr lang="en-US" sz="2800" dirty="0"/>
              <a:t>$cars = array("Volvo", "BMW", "Toyota</a:t>
            </a:r>
            <a:r>
              <a:rPr lang="en-US" sz="2800" dirty="0" smtClean="0"/>
              <a:t>");</a:t>
            </a:r>
          </a:p>
          <a:p>
            <a:pPr marL="457200" indent="-457200">
              <a:buFont typeface="+mj-lt"/>
              <a:buAutoNum type="arabicPeriod"/>
            </a:pPr>
            <a:r>
              <a:rPr lang="en-US" sz="2800" dirty="0" smtClean="0"/>
              <a:t>Associative arrays: </a:t>
            </a:r>
            <a:r>
              <a:rPr lang="en-US" sz="2800" dirty="0"/>
              <a:t>$age = array("Peter"=&gt;"35", "Ben"=&gt;"37", "Joe"=&gt;"43");</a:t>
            </a:r>
          </a:p>
        </p:txBody>
      </p:sp>
    </p:spTree>
    <p:extLst>
      <p:ext uri="{BB962C8B-B14F-4D97-AF65-F5344CB8AC3E}">
        <p14:creationId xmlns:p14="http://schemas.microsoft.com/office/powerpoint/2010/main" val="1983223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Sorting Arrays: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sort() - sort arrays in ascending order</a:t>
            </a:r>
          </a:p>
          <a:p>
            <a:pPr marL="342900" indent="-342900">
              <a:buFont typeface="Arial" panose="020B0604020202020204" pitchFamily="34" charset="0"/>
              <a:buChar char="•"/>
            </a:pPr>
            <a:r>
              <a:rPr lang="en-US" sz="2400" dirty="0"/>
              <a:t>rsort() - sort arrays in descending order</a:t>
            </a:r>
          </a:p>
          <a:p>
            <a:pPr marL="342900" indent="-342900">
              <a:buFont typeface="Arial" panose="020B0604020202020204" pitchFamily="34" charset="0"/>
              <a:buChar char="•"/>
            </a:pPr>
            <a:r>
              <a:rPr lang="en-US" sz="2400" dirty="0"/>
              <a:t>asort() - sort associative arrays in ascending order, according to the value</a:t>
            </a:r>
          </a:p>
          <a:p>
            <a:pPr marL="342900" indent="-342900">
              <a:buFont typeface="Arial" panose="020B0604020202020204" pitchFamily="34" charset="0"/>
              <a:buChar char="•"/>
            </a:pPr>
            <a:r>
              <a:rPr lang="en-US" sz="2400" dirty="0"/>
              <a:t>ksort() - sort associative arrays in ascending order, according to the key</a:t>
            </a:r>
          </a:p>
          <a:p>
            <a:pPr marL="342900" indent="-342900">
              <a:buFont typeface="Arial" panose="020B0604020202020204" pitchFamily="34" charset="0"/>
              <a:buChar char="•"/>
            </a:pPr>
            <a:r>
              <a:rPr lang="en-US" sz="2400" dirty="0"/>
              <a:t>arsort() - sort associative arrays in descending order, according to the value</a:t>
            </a:r>
          </a:p>
          <a:p>
            <a:pPr marL="342900" indent="-342900">
              <a:buFont typeface="Arial" panose="020B0604020202020204" pitchFamily="34" charset="0"/>
              <a:buChar char="•"/>
            </a:pPr>
            <a:r>
              <a:rPr lang="en-US" sz="2400" dirty="0"/>
              <a:t>krsort() - sort associative arrays in descending order, according to the </a:t>
            </a:r>
            <a:r>
              <a:rPr lang="en-US" sz="2400" dirty="0" smtClean="0"/>
              <a:t>key</a:t>
            </a:r>
            <a:endParaRPr lang="en-US" sz="2400" dirty="0"/>
          </a:p>
        </p:txBody>
      </p:sp>
    </p:spTree>
    <p:extLst>
      <p:ext uri="{BB962C8B-B14F-4D97-AF65-F5344CB8AC3E}">
        <p14:creationId xmlns:p14="http://schemas.microsoft.com/office/powerpoint/2010/main" val="1658711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Superglobals:</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Several predefined variables in PHP are "superglobals", which means that they are always accessible, regardless of scope - and you can access them from any function, class or file without having to do anything special</a:t>
            </a:r>
            <a:r>
              <a:rPr lang="en-US" sz="2400" dirty="0" smtClean="0"/>
              <a:t>.</a:t>
            </a:r>
          </a:p>
        </p:txBody>
      </p:sp>
    </p:spTree>
    <p:extLst>
      <p:ext uri="{BB962C8B-B14F-4D97-AF65-F5344CB8AC3E}">
        <p14:creationId xmlns:p14="http://schemas.microsoft.com/office/powerpoint/2010/main" val="3854108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Handling (POST):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The PHP superglobals </a:t>
            </a:r>
            <a:r>
              <a:rPr lang="en-US" sz="2400" dirty="0" smtClean="0"/>
              <a:t>(GET or POST) are </a:t>
            </a:r>
            <a:r>
              <a:rPr lang="en-US" sz="2400" dirty="0"/>
              <a:t>used to collect </a:t>
            </a:r>
            <a:r>
              <a:rPr lang="en-US" sz="2400" dirty="0" smtClean="0"/>
              <a:t>form-data</a:t>
            </a:r>
          </a:p>
          <a:p>
            <a:pPr marL="342900" indent="-342900">
              <a:buFont typeface="Arial" panose="020B0604020202020204" pitchFamily="34" charset="0"/>
              <a:buChar char="•"/>
            </a:pPr>
            <a:r>
              <a:rPr lang="en-US" sz="2400" dirty="0"/>
              <a:t>&lt;form action="welcome.php" method="post"&gt;</a:t>
            </a:r>
            <a:br>
              <a:rPr lang="en-US" sz="2400" dirty="0"/>
            </a:br>
            <a:r>
              <a:rPr lang="en-US" sz="2400" dirty="0"/>
              <a:t>Name: &lt;input type="text" name="name"&gt;&lt;br&gt;</a:t>
            </a:r>
            <a:br>
              <a:rPr lang="en-US" sz="2400" dirty="0"/>
            </a:br>
            <a:r>
              <a:rPr lang="en-US" sz="2400" dirty="0"/>
              <a:t>E-mail: &lt;input type="text" name="email"&gt;&lt;br&gt;</a:t>
            </a:r>
            <a:br>
              <a:rPr lang="en-US" sz="2400" dirty="0"/>
            </a:br>
            <a:r>
              <a:rPr lang="en-US" sz="2400" dirty="0"/>
              <a:t>&lt;input type="submit"&gt;</a:t>
            </a:r>
            <a:br>
              <a:rPr lang="en-US" sz="2400" dirty="0"/>
            </a:br>
            <a:r>
              <a:rPr lang="en-US" sz="2400" dirty="0"/>
              <a:t>&lt;/form&gt;</a:t>
            </a:r>
            <a:endParaRPr lang="en-US" sz="2400" dirty="0" smtClean="0"/>
          </a:p>
        </p:txBody>
      </p:sp>
    </p:spTree>
    <p:extLst>
      <p:ext uri="{BB962C8B-B14F-4D97-AF65-F5344CB8AC3E}">
        <p14:creationId xmlns:p14="http://schemas.microsoft.com/office/powerpoint/2010/main" val="2137136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Handling (POST):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When the user fills out the form above and clicks the submit button, the form data is sent for processing to a PHP file named "welcome.php". The form data is sent with the HTTP POST method</a:t>
            </a:r>
            <a:r>
              <a:rPr lang="en-US" sz="2400" dirty="0" smtClean="0"/>
              <a:t>.</a:t>
            </a:r>
          </a:p>
          <a:p>
            <a:pPr marL="342900" indent="-342900">
              <a:buFont typeface="Arial" panose="020B0604020202020204" pitchFamily="34" charset="0"/>
              <a:buChar char="•"/>
            </a:pPr>
            <a:r>
              <a:rPr lang="en-US" sz="2400" dirty="0"/>
              <a:t>&lt;html&gt;</a:t>
            </a:r>
            <a:br>
              <a:rPr lang="en-US" sz="2400" dirty="0"/>
            </a:br>
            <a:r>
              <a:rPr lang="en-US" sz="2400" dirty="0"/>
              <a:t>&lt;body</a:t>
            </a:r>
            <a:r>
              <a:rPr lang="en-US" sz="2400" dirty="0" smtClean="0"/>
              <a:t>&gt;</a:t>
            </a:r>
            <a:r>
              <a:rPr lang="en-US" sz="2400" dirty="0"/>
              <a:t/>
            </a:r>
            <a:br>
              <a:rPr lang="en-US" sz="2400" dirty="0"/>
            </a:br>
            <a:r>
              <a:rPr lang="en-US" sz="2400" dirty="0"/>
              <a:t>Welcome &lt;?php echo $_POST["name"]; ?&gt;&lt;br&gt;</a:t>
            </a:r>
            <a:br>
              <a:rPr lang="en-US" sz="2400" dirty="0"/>
            </a:br>
            <a:r>
              <a:rPr lang="en-US" sz="2400" dirty="0"/>
              <a:t>Your email address is: &lt;?php echo $_POST["email"]; </a:t>
            </a:r>
            <a:r>
              <a:rPr lang="en-US" sz="2400" dirty="0" smtClean="0"/>
              <a:t>?&gt;</a:t>
            </a:r>
            <a:r>
              <a:rPr lang="en-US" sz="2400" dirty="0"/>
              <a:t/>
            </a:r>
            <a:br>
              <a:rPr lang="en-US" sz="2400" dirty="0"/>
            </a:br>
            <a:r>
              <a:rPr lang="en-US" sz="2400" dirty="0"/>
              <a:t>&lt;/body&gt;</a:t>
            </a:r>
            <a:br>
              <a:rPr lang="en-US" sz="2400" dirty="0"/>
            </a:br>
            <a:r>
              <a:rPr lang="en-US" sz="2400" dirty="0"/>
              <a:t>&lt;/html&gt;</a:t>
            </a:r>
            <a:endParaRPr lang="en-US" sz="2400" dirty="0" smtClean="0"/>
          </a:p>
        </p:txBody>
      </p:sp>
    </p:spTree>
    <p:extLst>
      <p:ext uri="{BB962C8B-B14F-4D97-AF65-F5344CB8AC3E}">
        <p14:creationId xmlns:p14="http://schemas.microsoft.com/office/powerpoint/2010/main" val="2616010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Handling (GET):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&lt;html&gt;</a:t>
            </a:r>
            <a:br>
              <a:rPr lang="en-US" sz="2400" dirty="0"/>
            </a:br>
            <a:r>
              <a:rPr lang="en-US" sz="2400" dirty="0"/>
              <a:t>&lt;body</a:t>
            </a:r>
            <a:r>
              <a:rPr lang="en-US" sz="2400" dirty="0" smtClean="0"/>
              <a:t>&gt;</a:t>
            </a:r>
            <a:r>
              <a:rPr lang="en-US" sz="2400" dirty="0"/>
              <a:t/>
            </a:r>
            <a:br>
              <a:rPr lang="en-US" sz="2400" dirty="0"/>
            </a:br>
            <a:r>
              <a:rPr lang="en-US" sz="2400" dirty="0"/>
              <a:t>&lt;form action="welcome_get.php" method="get"&gt;</a:t>
            </a:r>
            <a:br>
              <a:rPr lang="en-US" sz="2400" dirty="0"/>
            </a:br>
            <a:r>
              <a:rPr lang="en-US" sz="2400" dirty="0"/>
              <a:t>Name: &lt;input type="text" name="name"&gt;&lt;br&gt;</a:t>
            </a:r>
            <a:br>
              <a:rPr lang="en-US" sz="2400" dirty="0"/>
            </a:br>
            <a:r>
              <a:rPr lang="en-US" sz="2400" dirty="0"/>
              <a:t>E-mail: &lt;input type="text" name="email"&gt;&lt;br&gt;</a:t>
            </a:r>
            <a:br>
              <a:rPr lang="en-US" sz="2400" dirty="0"/>
            </a:br>
            <a:r>
              <a:rPr lang="en-US" sz="2400" dirty="0"/>
              <a:t>&lt;input type="submit"&gt;</a:t>
            </a:r>
            <a:br>
              <a:rPr lang="en-US" sz="2400" dirty="0"/>
            </a:br>
            <a:r>
              <a:rPr lang="en-US" sz="2400" dirty="0"/>
              <a:t>&lt;/form</a:t>
            </a:r>
            <a:r>
              <a:rPr lang="en-US" sz="2400" dirty="0" smtClean="0"/>
              <a:t>&gt;</a:t>
            </a:r>
            <a:r>
              <a:rPr lang="en-US" sz="2400" dirty="0"/>
              <a:t/>
            </a:r>
            <a:br>
              <a:rPr lang="en-US" sz="2400" dirty="0"/>
            </a:br>
            <a:r>
              <a:rPr lang="en-US" sz="2400" dirty="0"/>
              <a:t>&lt;/body&gt;</a:t>
            </a:r>
            <a:br>
              <a:rPr lang="en-US" sz="2400" dirty="0"/>
            </a:br>
            <a:r>
              <a:rPr lang="en-US" sz="2400" dirty="0"/>
              <a:t>&lt;/html&gt;</a:t>
            </a:r>
            <a:endParaRPr lang="en-US" sz="2400" dirty="0" smtClean="0"/>
          </a:p>
        </p:txBody>
      </p:sp>
    </p:spTree>
    <p:extLst>
      <p:ext uri="{BB962C8B-B14F-4D97-AF65-F5344CB8AC3E}">
        <p14:creationId xmlns:p14="http://schemas.microsoft.com/office/powerpoint/2010/main" val="214698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Intro to PHP:</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552450" lvl="0" indent="-514350">
              <a:spcBef>
                <a:spcPts val="0"/>
              </a:spcBef>
              <a:buSzPct val="100000"/>
              <a:buFont typeface="+mj-lt"/>
              <a:buAutoNum type="arabicPeriod"/>
            </a:pPr>
            <a:r>
              <a:rPr lang="en" sz="3000" dirty="0" smtClean="0"/>
              <a:t>PHP is a server scripting or server side programming language</a:t>
            </a:r>
          </a:p>
          <a:p>
            <a:pPr marL="552450" lvl="0" indent="-514350">
              <a:spcBef>
                <a:spcPts val="0"/>
              </a:spcBef>
              <a:buSzPct val="100000"/>
              <a:buFont typeface="+mj-lt"/>
              <a:buAutoNum type="arabicPeriod"/>
            </a:pPr>
            <a:r>
              <a:rPr lang="en" sz="3000" dirty="0" smtClean="0"/>
              <a:t>PHP is used to create dynamic web pages</a:t>
            </a:r>
          </a:p>
          <a:p>
            <a:pPr marL="552450" lvl="0" indent="-514350">
              <a:spcBef>
                <a:spcPts val="0"/>
              </a:spcBef>
              <a:buSzPct val="100000"/>
              <a:buFont typeface="+mj-lt"/>
              <a:buAutoNum type="arabicPeriod"/>
            </a:pPr>
            <a:r>
              <a:rPr lang="en" sz="3000" dirty="0" smtClean="0"/>
              <a:t>PHP is used to communicate with database and to fetch data dynamically from database</a:t>
            </a:r>
            <a:endParaRPr lang="en" sz="3000" dirty="0"/>
          </a:p>
        </p:txBody>
      </p:sp>
    </p:spTree>
    <p:extLst>
      <p:ext uri="{BB962C8B-B14F-4D97-AF65-F5344CB8AC3E}">
        <p14:creationId xmlns:p14="http://schemas.microsoft.com/office/powerpoint/2010/main" val="3993200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Handling (GET):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and "welcome_get.php" looks like this</a:t>
            </a:r>
            <a:r>
              <a:rPr lang="en-US" sz="2400" dirty="0" smtClean="0"/>
              <a:t>:</a:t>
            </a:r>
          </a:p>
          <a:p>
            <a:pPr marL="342900" indent="-342900">
              <a:buFont typeface="Arial" panose="020B0604020202020204" pitchFamily="34" charset="0"/>
              <a:buChar char="•"/>
            </a:pPr>
            <a:r>
              <a:rPr lang="en-US" sz="2400" dirty="0"/>
              <a:t>&lt;html&gt;</a:t>
            </a:r>
            <a:br>
              <a:rPr lang="en-US" sz="2400" dirty="0"/>
            </a:br>
            <a:r>
              <a:rPr lang="en-US" sz="2400" dirty="0"/>
              <a:t>&lt;body&gt;</a:t>
            </a:r>
            <a:br>
              <a:rPr lang="en-US" sz="2400" dirty="0"/>
            </a:br>
            <a:r>
              <a:rPr lang="en-US" sz="2400" dirty="0"/>
              <a:t/>
            </a:r>
            <a:br>
              <a:rPr lang="en-US" sz="2400" dirty="0"/>
            </a:br>
            <a:r>
              <a:rPr lang="en-US" sz="2400" dirty="0"/>
              <a:t>Welcome &lt;?php echo $_GET["name"]; ?&gt;&lt;br&gt;</a:t>
            </a:r>
            <a:br>
              <a:rPr lang="en-US" sz="2400" dirty="0"/>
            </a:br>
            <a:r>
              <a:rPr lang="en-US" sz="2400" dirty="0"/>
              <a:t>Your email address is: &lt;?php echo $_GET["email"]; ?&gt;</a:t>
            </a:r>
            <a:br>
              <a:rPr lang="en-US" sz="2400" dirty="0"/>
            </a:br>
            <a:r>
              <a:rPr lang="en-US" sz="2400" dirty="0"/>
              <a:t/>
            </a:r>
            <a:br>
              <a:rPr lang="en-US" sz="2400" dirty="0"/>
            </a:br>
            <a:r>
              <a:rPr lang="en-US" sz="2400" dirty="0"/>
              <a:t>&lt;/body&gt;</a:t>
            </a:r>
            <a:br>
              <a:rPr lang="en-US" sz="2400" dirty="0"/>
            </a:br>
            <a:r>
              <a:rPr lang="en-US" sz="2400" dirty="0"/>
              <a:t>&lt;/html&gt;</a:t>
            </a:r>
            <a:endParaRPr lang="en-US" sz="2400" dirty="0" smtClean="0"/>
          </a:p>
        </p:txBody>
      </p:sp>
    </p:spTree>
    <p:extLst>
      <p:ext uri="{BB962C8B-B14F-4D97-AF65-F5344CB8AC3E}">
        <p14:creationId xmlns:p14="http://schemas.microsoft.com/office/powerpoint/2010/main" val="1122283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GET vs POST:</a:t>
            </a:r>
            <a:endParaRPr lang="en" dirty="0"/>
          </a:p>
        </p:txBody>
      </p:sp>
      <p:sp>
        <p:nvSpPr>
          <p:cNvPr id="73" name="Shape 73"/>
          <p:cNvSpPr txBox="1">
            <a:spLocks noGrp="1"/>
          </p:cNvSpPr>
          <p:nvPr>
            <p:ph type="subTitle" idx="1"/>
          </p:nvPr>
        </p:nvSpPr>
        <p:spPr>
          <a:xfrm>
            <a:off x="460950" y="114300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Both GET and POST create an array (e.g. array( key =&gt; value, key2 =&gt; value2, key3 =&gt; value3, ...)). This array holds key/value pairs, where keys are the names of the form controls and values are the input data from the user</a:t>
            </a:r>
            <a:r>
              <a:rPr lang="en-US" sz="2400" dirty="0" smtClean="0"/>
              <a:t>.</a:t>
            </a:r>
          </a:p>
          <a:p>
            <a:pPr marL="342900" indent="-342900">
              <a:buFont typeface="Arial" panose="020B0604020202020204" pitchFamily="34" charset="0"/>
              <a:buChar char="•"/>
            </a:pPr>
            <a:r>
              <a:rPr lang="en-US" sz="2400" dirty="0"/>
              <a:t>$_GET is an array of variables passed to the current script via the URL </a:t>
            </a:r>
            <a:r>
              <a:rPr lang="en-US" sz="2400" dirty="0" smtClean="0"/>
              <a:t>parameters</a:t>
            </a:r>
          </a:p>
          <a:p>
            <a:pPr marL="342900" indent="-342900">
              <a:buFont typeface="Arial" panose="020B0604020202020204" pitchFamily="34" charset="0"/>
              <a:buChar char="•"/>
            </a:pPr>
            <a:r>
              <a:rPr lang="en-US" sz="2400" dirty="0"/>
              <a:t>$_POST is an array of variables passed to the current script via the HTTP POST method</a:t>
            </a:r>
            <a:endParaRPr lang="en-US" sz="2400" dirty="0" smtClean="0"/>
          </a:p>
        </p:txBody>
      </p:sp>
    </p:spTree>
    <p:extLst>
      <p:ext uri="{BB962C8B-B14F-4D97-AF65-F5344CB8AC3E}">
        <p14:creationId xmlns:p14="http://schemas.microsoft.com/office/powerpoint/2010/main" val="3630519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When to use GET:</a:t>
            </a:r>
            <a:endParaRPr lang="en" dirty="0"/>
          </a:p>
        </p:txBody>
      </p:sp>
      <p:sp>
        <p:nvSpPr>
          <p:cNvPr id="73" name="Shape 73"/>
          <p:cNvSpPr txBox="1">
            <a:spLocks noGrp="1"/>
          </p:cNvSpPr>
          <p:nvPr>
            <p:ph type="subTitle" idx="1"/>
          </p:nvPr>
        </p:nvSpPr>
        <p:spPr>
          <a:xfrm>
            <a:off x="460950" y="114300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Information sent from a form with the GET method is </a:t>
            </a:r>
            <a:r>
              <a:rPr lang="en-US" sz="2400" b="1" dirty="0"/>
              <a:t>visible to everyone</a:t>
            </a:r>
            <a:r>
              <a:rPr lang="en-US" sz="2400" dirty="0"/>
              <a:t> (all variable names and values are displayed in the URL). GET also has limits on the amount of information to send. The limitation is about 2000 </a:t>
            </a:r>
            <a:r>
              <a:rPr lang="en-US" sz="2400" dirty="0" smtClean="0"/>
              <a:t>characters</a:t>
            </a:r>
          </a:p>
          <a:p>
            <a:pPr marL="342900" indent="-342900">
              <a:buFont typeface="Arial" panose="020B0604020202020204" pitchFamily="34" charset="0"/>
              <a:buChar char="•"/>
            </a:pPr>
            <a:r>
              <a:rPr lang="en-US" sz="2400" dirty="0"/>
              <a:t>GET may be used for sending non-sensitive </a:t>
            </a:r>
            <a:r>
              <a:rPr lang="en-US" sz="2400" dirty="0" smtClean="0"/>
              <a:t>data</a:t>
            </a:r>
          </a:p>
          <a:p>
            <a:pPr marL="342900" indent="-342900">
              <a:buFont typeface="Arial" panose="020B0604020202020204" pitchFamily="34" charset="0"/>
              <a:buChar char="•"/>
            </a:pPr>
            <a:r>
              <a:rPr lang="en-US" sz="2400" dirty="0"/>
              <a:t>GET should NEVER be used for sending passwords or other sensitive information!</a:t>
            </a:r>
            <a:endParaRPr lang="en-US" sz="2400" dirty="0" smtClean="0"/>
          </a:p>
        </p:txBody>
      </p:sp>
    </p:spTree>
    <p:extLst>
      <p:ext uri="{BB962C8B-B14F-4D97-AF65-F5344CB8AC3E}">
        <p14:creationId xmlns:p14="http://schemas.microsoft.com/office/powerpoint/2010/main" val="20891271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When to use POST:</a:t>
            </a:r>
            <a:endParaRPr lang="en" dirty="0"/>
          </a:p>
        </p:txBody>
      </p:sp>
      <p:sp>
        <p:nvSpPr>
          <p:cNvPr id="73" name="Shape 73"/>
          <p:cNvSpPr txBox="1">
            <a:spLocks noGrp="1"/>
          </p:cNvSpPr>
          <p:nvPr>
            <p:ph type="subTitle" idx="1"/>
          </p:nvPr>
        </p:nvSpPr>
        <p:spPr>
          <a:xfrm>
            <a:off x="460950" y="114300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Information sent from a form with the POST method is </a:t>
            </a:r>
            <a:r>
              <a:rPr lang="en-US" sz="2400" b="1" dirty="0"/>
              <a:t>invisible to others</a:t>
            </a:r>
            <a:r>
              <a:rPr lang="en-US" sz="2400" dirty="0"/>
              <a:t> (all names/values are embedded within the body of the HTTP request) and has </a:t>
            </a:r>
            <a:r>
              <a:rPr lang="en-US" sz="2400" b="1" dirty="0"/>
              <a:t>no limits</a:t>
            </a:r>
            <a:r>
              <a:rPr lang="en-US" sz="2400" dirty="0"/>
              <a:t> on the amount of information to send</a:t>
            </a:r>
            <a:r>
              <a:rPr lang="en-US" sz="2400" dirty="0" smtClean="0"/>
              <a:t>.</a:t>
            </a:r>
          </a:p>
          <a:p>
            <a:pPr marL="342900" indent="-342900">
              <a:buFont typeface="Arial" panose="020B0604020202020204" pitchFamily="34" charset="0"/>
              <a:buChar char="•"/>
            </a:pPr>
            <a:r>
              <a:rPr lang="en-US" sz="2400" dirty="0"/>
              <a:t>Moreover POST supports advanced functionality such as support for multi-part binary input while uploading files to server</a:t>
            </a:r>
            <a:r>
              <a:rPr lang="en-US" sz="2400" dirty="0" smtClean="0"/>
              <a:t>.</a:t>
            </a:r>
          </a:p>
          <a:p>
            <a:pPr marL="342900" indent="-342900">
              <a:buFont typeface="Arial" panose="020B0604020202020204" pitchFamily="34" charset="0"/>
              <a:buChar char="•"/>
            </a:pPr>
            <a:r>
              <a:rPr lang="en-US" sz="2400" b="1" dirty="0"/>
              <a:t>Developers prefer POST for sending form data.</a:t>
            </a:r>
            <a:endParaRPr lang="en-US" sz="2400" dirty="0" smtClean="0"/>
          </a:p>
        </p:txBody>
      </p:sp>
    </p:spTree>
    <p:extLst>
      <p:ext uri="{BB962C8B-B14F-4D97-AF65-F5344CB8AC3E}">
        <p14:creationId xmlns:p14="http://schemas.microsoft.com/office/powerpoint/2010/main" val="1102672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Validation:</a:t>
            </a:r>
            <a:endParaRPr lang="en" dirty="0"/>
          </a:p>
        </p:txBody>
      </p:sp>
      <p:sp>
        <p:nvSpPr>
          <p:cNvPr id="73" name="Shape 73"/>
          <p:cNvSpPr txBox="1">
            <a:spLocks noGrp="1"/>
          </p:cNvSpPr>
          <p:nvPr>
            <p:ph type="subTitle" idx="1"/>
          </p:nvPr>
        </p:nvSpPr>
        <p:spPr>
          <a:xfrm>
            <a:off x="460950" y="99103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400" dirty="0"/>
              <a:t>Proper validation of form data is important to protect your form from hackers and spammers</a:t>
            </a:r>
            <a:r>
              <a:rPr lang="en-US" sz="2400" dirty="0" smtClean="0"/>
              <a:t>!</a:t>
            </a:r>
          </a:p>
          <a:p>
            <a:pPr marL="342900" indent="-342900">
              <a:buFont typeface="Arial" panose="020B0604020202020204" pitchFamily="34" charset="0"/>
              <a:buChar char="•"/>
            </a:pPr>
            <a:r>
              <a:rPr lang="en-US" sz="2400" dirty="0"/>
              <a:t>&lt;form method="post" action="&lt;?php echo htmlspecialchars($_SERVER["PHP_SELF</a:t>
            </a:r>
            <a:r>
              <a:rPr lang="en-US" sz="2400" dirty="0" smtClean="0"/>
              <a:t>"]);?&gt;"&gt;</a:t>
            </a:r>
          </a:p>
          <a:p>
            <a:pPr marL="342900" indent="-342900">
              <a:buFont typeface="Arial" panose="020B0604020202020204" pitchFamily="34" charset="0"/>
              <a:buChar char="•"/>
            </a:pPr>
            <a:r>
              <a:rPr lang="en-US" sz="2400" dirty="0"/>
              <a:t>The $_SERVER["PHP_SELF"] is a super global variable that returns the filename of the currently executing script</a:t>
            </a:r>
            <a:r>
              <a:rPr lang="en-US" sz="2400" dirty="0" smtClean="0"/>
              <a:t>.</a:t>
            </a:r>
          </a:p>
          <a:p>
            <a:pPr marL="342900" indent="-342900">
              <a:buFont typeface="Arial" panose="020B0604020202020204" pitchFamily="34" charset="0"/>
              <a:buChar char="•"/>
            </a:pPr>
            <a:r>
              <a:rPr lang="en-US" sz="2400" dirty="0"/>
              <a:t>So, the $_SERVER["PHP_SELF"] sends the submitted form data to the page itself, instead of jumping to a different page. This way, the user will get error messages on the same page as the form</a:t>
            </a:r>
            <a:endParaRPr lang="en-US" sz="2400" dirty="0" smtClean="0"/>
          </a:p>
        </p:txBody>
      </p:sp>
    </p:spTree>
    <p:extLst>
      <p:ext uri="{BB962C8B-B14F-4D97-AF65-F5344CB8AC3E}">
        <p14:creationId xmlns:p14="http://schemas.microsoft.com/office/powerpoint/2010/main" val="15547313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Validation:</a:t>
            </a:r>
            <a:endParaRPr lang="en" dirty="0"/>
          </a:p>
        </p:txBody>
      </p:sp>
      <p:sp>
        <p:nvSpPr>
          <p:cNvPr id="73" name="Shape 73"/>
          <p:cNvSpPr txBox="1">
            <a:spLocks noGrp="1"/>
          </p:cNvSpPr>
          <p:nvPr>
            <p:ph type="subTitle" idx="1"/>
          </p:nvPr>
        </p:nvSpPr>
        <p:spPr>
          <a:xfrm>
            <a:off x="460950" y="99103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300" dirty="0"/>
              <a:t>Be aware of that </a:t>
            </a:r>
            <a:r>
              <a:rPr lang="en-US" sz="2300" b="1" dirty="0"/>
              <a:t>any JavaScript code can be added inside the &lt;script&gt; tag! </a:t>
            </a:r>
            <a:r>
              <a:rPr lang="en-US" sz="2300" dirty="0"/>
              <a:t>A hacker can redirect the user to a file on another server, and that file can hold malicious code that can alter the global variables or submit the form to another address to save the user data, for example.</a:t>
            </a:r>
            <a:endParaRPr lang="en-US" sz="2300" dirty="0" smtClean="0"/>
          </a:p>
          <a:p>
            <a:pPr marL="342900" indent="-342900">
              <a:buFont typeface="Arial" panose="020B0604020202020204" pitchFamily="34" charset="0"/>
              <a:buChar char="•"/>
            </a:pPr>
            <a:r>
              <a:rPr lang="en-US" sz="2300" dirty="0" smtClean="0"/>
              <a:t>The </a:t>
            </a:r>
            <a:r>
              <a:rPr lang="en-US" sz="2300" dirty="0"/>
              <a:t>htmlspecialchars() function converts special characters to HTML entities. This means that it will replace HTML characters like &lt; and &gt; with &amp;lt; and &amp;gt;. This prevents attackers from exploiting the code by injecting HTML or Javascript code (Cross-site Scripting attacks) in forms.</a:t>
            </a:r>
            <a:endParaRPr lang="en-US" sz="2300" dirty="0" smtClean="0"/>
          </a:p>
        </p:txBody>
      </p:sp>
    </p:spTree>
    <p:extLst>
      <p:ext uri="{BB962C8B-B14F-4D97-AF65-F5344CB8AC3E}">
        <p14:creationId xmlns:p14="http://schemas.microsoft.com/office/powerpoint/2010/main" val="3673144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Validation:</a:t>
            </a:r>
            <a:endParaRPr lang="en" dirty="0"/>
          </a:p>
        </p:txBody>
      </p:sp>
      <p:sp>
        <p:nvSpPr>
          <p:cNvPr id="73" name="Shape 73"/>
          <p:cNvSpPr txBox="1">
            <a:spLocks noGrp="1"/>
          </p:cNvSpPr>
          <p:nvPr>
            <p:ph type="subTitle" idx="1"/>
          </p:nvPr>
        </p:nvSpPr>
        <p:spPr>
          <a:xfrm>
            <a:off x="460950" y="99103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300" dirty="0" smtClean="0"/>
              <a:t>To avoide that kind of attacks and to secure form data we use </a:t>
            </a:r>
            <a:r>
              <a:rPr lang="en-US" sz="2400" dirty="0"/>
              <a:t>htmlspecialchars() </a:t>
            </a:r>
            <a:r>
              <a:rPr lang="en-US" sz="2400" dirty="0" smtClean="0"/>
              <a:t>function</a:t>
            </a:r>
          </a:p>
          <a:p>
            <a:pPr marL="342900" indent="-342900">
              <a:buFont typeface="Arial" panose="020B0604020202020204" pitchFamily="34" charset="0"/>
              <a:buChar char="•"/>
            </a:pPr>
            <a:r>
              <a:rPr lang="en-US" sz="2400" dirty="0"/>
              <a:t>&lt;form method="post" action="&lt;?php echo htmlspecialchars($_SERVER["PHP_SELF</a:t>
            </a:r>
            <a:r>
              <a:rPr lang="en-US" sz="2400" dirty="0" smtClean="0"/>
              <a:t>"]);?&gt;"&gt;</a:t>
            </a:r>
          </a:p>
          <a:p>
            <a:pPr marL="342900" indent="-342900">
              <a:buFont typeface="Arial" panose="020B0604020202020204" pitchFamily="34" charset="0"/>
              <a:buChar char="•"/>
            </a:pPr>
            <a:r>
              <a:rPr lang="en-US" sz="2400" dirty="0"/>
              <a:t>&lt;form method="post" action="test_form.php/&amp;quot;&amp;gt;&amp;lt;script&amp;gt;alert('hacked')&amp;lt;/script&amp;gt</a:t>
            </a:r>
            <a:r>
              <a:rPr lang="en-US" sz="2400" dirty="0" smtClean="0"/>
              <a:t>;"&gt;</a:t>
            </a:r>
          </a:p>
          <a:p>
            <a:pPr marL="342900" indent="-342900">
              <a:buFont typeface="Arial" panose="020B0604020202020204" pitchFamily="34" charset="0"/>
              <a:buChar char="•"/>
            </a:pPr>
            <a:r>
              <a:rPr lang="en-US" sz="2400" dirty="0"/>
              <a:t>The exploit attempt fails, and no harm is done!</a:t>
            </a:r>
            <a:endParaRPr lang="en-US" sz="2300" dirty="0" smtClean="0"/>
          </a:p>
        </p:txBody>
      </p:sp>
    </p:spTree>
    <p:extLst>
      <p:ext uri="{BB962C8B-B14F-4D97-AF65-F5344CB8AC3E}">
        <p14:creationId xmlns:p14="http://schemas.microsoft.com/office/powerpoint/2010/main" val="1960378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Validation:</a:t>
            </a:r>
            <a:endParaRPr lang="en" dirty="0"/>
          </a:p>
        </p:txBody>
      </p:sp>
      <p:sp>
        <p:nvSpPr>
          <p:cNvPr id="73" name="Shape 73"/>
          <p:cNvSpPr txBox="1">
            <a:spLocks noGrp="1"/>
          </p:cNvSpPr>
          <p:nvPr>
            <p:ph type="subTitle" idx="1"/>
          </p:nvPr>
        </p:nvSpPr>
        <p:spPr>
          <a:xfrm>
            <a:off x="460950" y="99103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2200" dirty="0" smtClean="0"/>
              <a:t>We will create a custom PHP function to secure our form input fields</a:t>
            </a:r>
          </a:p>
          <a:p>
            <a:pPr marL="342900" indent="-342900">
              <a:buFont typeface="Arial" panose="020B0604020202020204" pitchFamily="34" charset="0"/>
              <a:buChar char="•"/>
            </a:pPr>
            <a:r>
              <a:rPr lang="en-US" sz="2200" dirty="0"/>
              <a:t>function test_input($data) {</a:t>
            </a:r>
            <a:br>
              <a:rPr lang="en-US" sz="2200" dirty="0"/>
            </a:br>
            <a:r>
              <a:rPr lang="en-US" sz="2200" dirty="0"/>
              <a:t>  $data = trim($data);</a:t>
            </a:r>
            <a:br>
              <a:rPr lang="en-US" sz="2200" dirty="0"/>
            </a:br>
            <a:r>
              <a:rPr lang="en-US" sz="2200" dirty="0"/>
              <a:t>  $data = stripslashes($data);</a:t>
            </a:r>
            <a:br>
              <a:rPr lang="en-US" sz="2200" dirty="0"/>
            </a:br>
            <a:r>
              <a:rPr lang="en-US" sz="2200" dirty="0"/>
              <a:t>  $data = htmlspecialchars($data);</a:t>
            </a:r>
            <a:br>
              <a:rPr lang="en-US" sz="2200" dirty="0"/>
            </a:br>
            <a:r>
              <a:rPr lang="en-US" sz="2200" dirty="0"/>
              <a:t>  return $data;</a:t>
            </a:r>
            <a:br>
              <a:rPr lang="en-US" sz="2200" dirty="0"/>
            </a:br>
            <a:r>
              <a:rPr lang="en-US" sz="2200" dirty="0" smtClean="0"/>
              <a:t>}</a:t>
            </a:r>
          </a:p>
          <a:p>
            <a:pPr marL="342900" indent="-342900">
              <a:buFont typeface="Arial" panose="020B0604020202020204" pitchFamily="34" charset="0"/>
              <a:buChar char="•"/>
            </a:pPr>
            <a:r>
              <a:rPr lang="en-US" sz="2200" dirty="0"/>
              <a:t>PHP trim() </a:t>
            </a:r>
            <a:r>
              <a:rPr lang="en-US" sz="2200" dirty="0" smtClean="0"/>
              <a:t>function strips </a:t>
            </a:r>
            <a:r>
              <a:rPr lang="en-US" sz="2200" dirty="0"/>
              <a:t>unnecessary characters (extra space, tab, newline) from the user input </a:t>
            </a:r>
            <a:r>
              <a:rPr lang="en-US" sz="2200" dirty="0" smtClean="0"/>
              <a:t>data</a:t>
            </a:r>
          </a:p>
          <a:p>
            <a:pPr marL="342900" indent="-342900">
              <a:buFont typeface="Arial" panose="020B0604020202020204" pitchFamily="34" charset="0"/>
              <a:buChar char="•"/>
            </a:pPr>
            <a:r>
              <a:rPr lang="en-US" sz="2200" dirty="0"/>
              <a:t>PHP stripslashes() </a:t>
            </a:r>
            <a:r>
              <a:rPr lang="en-US" sz="2200" dirty="0" smtClean="0"/>
              <a:t>function </a:t>
            </a:r>
            <a:r>
              <a:rPr lang="en-US" sz="2200" dirty="0"/>
              <a:t>r</a:t>
            </a:r>
            <a:r>
              <a:rPr lang="en-US" sz="2200" dirty="0" smtClean="0"/>
              <a:t>emove </a:t>
            </a:r>
            <a:r>
              <a:rPr lang="en-US" sz="2200" dirty="0"/>
              <a:t>backslashes (\) from the user input data</a:t>
            </a:r>
            <a:endParaRPr lang="en-US" sz="2200" dirty="0" smtClean="0"/>
          </a:p>
        </p:txBody>
      </p:sp>
    </p:spTree>
    <p:extLst>
      <p:ext uri="{BB962C8B-B14F-4D97-AF65-F5344CB8AC3E}">
        <p14:creationId xmlns:p14="http://schemas.microsoft.com/office/powerpoint/2010/main" val="2750029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Form Validation:</a:t>
            </a:r>
            <a:endParaRPr lang="en" dirty="0"/>
          </a:p>
        </p:txBody>
      </p:sp>
      <p:sp>
        <p:nvSpPr>
          <p:cNvPr id="73" name="Shape 73"/>
          <p:cNvSpPr txBox="1">
            <a:spLocks noGrp="1"/>
          </p:cNvSpPr>
          <p:nvPr>
            <p:ph type="subTitle" idx="1"/>
          </p:nvPr>
        </p:nvSpPr>
        <p:spPr>
          <a:xfrm>
            <a:off x="460950" y="99103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1600" dirty="0"/>
              <a:t>&lt;?php</a:t>
            </a:r>
            <a:br>
              <a:rPr lang="en-US" sz="1600" dirty="0"/>
            </a:br>
            <a:r>
              <a:rPr lang="en-US" sz="1600" dirty="0"/>
              <a:t>// define variables and set to empty values</a:t>
            </a:r>
            <a:br>
              <a:rPr lang="en-US" sz="1600" dirty="0"/>
            </a:br>
            <a:r>
              <a:rPr lang="en-US" sz="1600" dirty="0"/>
              <a:t>$name = $email = $gender = $comment = $website = </a:t>
            </a:r>
            <a:r>
              <a:rPr lang="en-US" sz="1600" dirty="0" smtClean="0"/>
              <a:t>"";</a:t>
            </a:r>
            <a:r>
              <a:rPr lang="en-US" sz="1600" dirty="0"/>
              <a:t/>
            </a:r>
            <a:br>
              <a:rPr lang="en-US" sz="1600" dirty="0"/>
            </a:br>
            <a:r>
              <a:rPr lang="en-US" sz="1600" dirty="0"/>
              <a:t>if ($_SERVER["REQUEST_METHOD"] == "POST") {</a:t>
            </a:r>
            <a:br>
              <a:rPr lang="en-US" sz="1600" dirty="0"/>
            </a:br>
            <a:r>
              <a:rPr lang="en-US" sz="1600" dirty="0"/>
              <a:t>  $name = test_input($_POST["name"]);</a:t>
            </a:r>
            <a:br>
              <a:rPr lang="en-US" sz="1600" dirty="0"/>
            </a:br>
            <a:r>
              <a:rPr lang="en-US" sz="1600" dirty="0"/>
              <a:t>  $email = test_input($_POST["email"]);</a:t>
            </a:r>
            <a:br>
              <a:rPr lang="en-US" sz="1600" dirty="0"/>
            </a:br>
            <a:r>
              <a:rPr lang="en-US" sz="1600" dirty="0"/>
              <a:t>  $website = test_input($_POST["website"]);</a:t>
            </a:r>
            <a:br>
              <a:rPr lang="en-US" sz="1600" dirty="0"/>
            </a:br>
            <a:r>
              <a:rPr lang="en-US" sz="1600" dirty="0"/>
              <a:t>  $comment = test_input($_POST["comment"]);</a:t>
            </a:r>
            <a:br>
              <a:rPr lang="en-US" sz="1600" dirty="0"/>
            </a:br>
            <a:r>
              <a:rPr lang="en-US" sz="1600" dirty="0"/>
              <a:t>  $gender = test_input($_POST["gender"]);</a:t>
            </a:r>
            <a:br>
              <a:rPr lang="en-US" sz="1600" dirty="0"/>
            </a:br>
            <a:r>
              <a:rPr lang="en-US" sz="1600" dirty="0" smtClean="0"/>
              <a:t>}</a:t>
            </a:r>
            <a:r>
              <a:rPr lang="en-US" sz="1600" dirty="0"/>
              <a:t/>
            </a:r>
            <a:br>
              <a:rPr lang="en-US" sz="1600" dirty="0"/>
            </a:br>
            <a:r>
              <a:rPr lang="en-US" sz="1600" dirty="0"/>
              <a:t>function test_input($data) {</a:t>
            </a:r>
            <a:br>
              <a:rPr lang="en-US" sz="1600" dirty="0"/>
            </a:br>
            <a:r>
              <a:rPr lang="en-US" sz="1600" dirty="0"/>
              <a:t>  $data = trim($data);</a:t>
            </a:r>
            <a:br>
              <a:rPr lang="en-US" sz="1600" dirty="0"/>
            </a:br>
            <a:r>
              <a:rPr lang="en-US" sz="1600" dirty="0"/>
              <a:t>  $data = stripslashes($data);</a:t>
            </a:r>
            <a:br>
              <a:rPr lang="en-US" sz="1600" dirty="0"/>
            </a:br>
            <a:r>
              <a:rPr lang="en-US" sz="1600" dirty="0"/>
              <a:t>  $data = htmlspecialchars($data);</a:t>
            </a:r>
            <a:br>
              <a:rPr lang="en-US" sz="1600" dirty="0"/>
            </a:br>
            <a:r>
              <a:rPr lang="en-US" sz="1600" dirty="0"/>
              <a:t>  return $data;</a:t>
            </a:r>
            <a:br>
              <a:rPr lang="en-US" sz="1600" dirty="0"/>
            </a:br>
            <a:r>
              <a:rPr lang="en-US" sz="1600" dirty="0"/>
              <a:t>}</a:t>
            </a:r>
            <a:br>
              <a:rPr lang="en-US" sz="1600" dirty="0"/>
            </a:br>
            <a:r>
              <a:rPr lang="en-US" sz="1600" dirty="0"/>
              <a:t>?&gt;</a:t>
            </a:r>
            <a:endParaRPr lang="en-US" sz="1600" dirty="0" smtClean="0"/>
          </a:p>
        </p:txBody>
      </p:sp>
    </p:spTree>
    <p:extLst>
      <p:ext uri="{BB962C8B-B14F-4D97-AF65-F5344CB8AC3E}">
        <p14:creationId xmlns:p14="http://schemas.microsoft.com/office/powerpoint/2010/main" val="24677162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Complete Form Code:</a:t>
            </a:r>
            <a:endParaRPr lang="en" dirty="0"/>
          </a:p>
        </p:txBody>
      </p:sp>
      <p:sp>
        <p:nvSpPr>
          <p:cNvPr id="73" name="Shape 73"/>
          <p:cNvSpPr txBox="1">
            <a:spLocks noGrp="1"/>
          </p:cNvSpPr>
          <p:nvPr>
            <p:ph type="subTitle" idx="1"/>
          </p:nvPr>
        </p:nvSpPr>
        <p:spPr>
          <a:xfrm>
            <a:off x="460950" y="991030"/>
            <a:ext cx="8222100" cy="3909060"/>
          </a:xfrm>
          <a:prstGeom prst="rect">
            <a:avLst/>
          </a:prstGeom>
        </p:spPr>
        <p:txBody>
          <a:bodyPr lIns="91425" tIns="91425" rIns="91425" bIns="91425" anchor="t" anchorCtr="0">
            <a:noAutofit/>
          </a:bodyPr>
          <a:lstStyle/>
          <a:p>
            <a:pPr marL="342900" indent="-342900">
              <a:buFont typeface="Arial" panose="020B0604020202020204" pitchFamily="34" charset="0"/>
              <a:buChar char="•"/>
            </a:pPr>
            <a:r>
              <a:rPr lang="en-US" sz="1600" dirty="0" smtClean="0">
                <a:hlinkClick r:id="rId3" action="ppaction://hlinkfile"/>
              </a:rPr>
              <a:t>Complete PHP Form Code.txt</a:t>
            </a:r>
            <a:endParaRPr lang="en-US" sz="1600" dirty="0" smtClean="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3200" dirty="0" smtClean="0"/>
              <a:t>We can ‘required’ attribute to make form fields required</a:t>
            </a:r>
          </a:p>
          <a:p>
            <a:pPr marL="285750" indent="-285750">
              <a:buFont typeface="Arial" panose="020B0604020202020204" pitchFamily="34" charset="0"/>
              <a:buChar char="•"/>
            </a:pPr>
            <a:r>
              <a:rPr lang="en-US" sz="3200" dirty="0" smtClean="0"/>
              <a:t>We can show a message to user if user left the form field empty</a:t>
            </a:r>
          </a:p>
          <a:p>
            <a:pPr marL="285750" indent="-285750">
              <a:buFont typeface="Arial" panose="020B0604020202020204" pitchFamily="34" charset="0"/>
              <a:buChar char="•"/>
            </a:pPr>
            <a:r>
              <a:rPr lang="en-US" sz="3200" dirty="0" smtClean="0"/>
              <a:t>We can also show an error message if user entered incorrect value in form field</a:t>
            </a:r>
          </a:p>
        </p:txBody>
      </p:sp>
    </p:spTree>
    <p:extLst>
      <p:ext uri="{BB962C8B-B14F-4D97-AF65-F5344CB8AC3E}">
        <p14:creationId xmlns:p14="http://schemas.microsoft.com/office/powerpoint/2010/main" val="161593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Intro to PHP:</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552450" lvl="0" indent="-514350">
              <a:spcBef>
                <a:spcPts val="0"/>
              </a:spcBef>
              <a:buSzPct val="100000"/>
              <a:buFont typeface="+mj-lt"/>
              <a:buAutoNum type="arabicPeriod"/>
            </a:pPr>
            <a:r>
              <a:rPr lang="en" sz="3000" dirty="0" smtClean="0"/>
              <a:t>PHP is an acronym for ‘PHP: Hypertext Preprocessor’</a:t>
            </a:r>
          </a:p>
          <a:p>
            <a:pPr marL="552450" lvl="0" indent="-514350">
              <a:spcBef>
                <a:spcPts val="0"/>
              </a:spcBef>
              <a:buSzPct val="100000"/>
              <a:buFont typeface="+mj-lt"/>
              <a:buAutoNum type="arabicPeriod"/>
            </a:pPr>
            <a:r>
              <a:rPr lang="en" sz="3000" dirty="0" smtClean="0"/>
              <a:t>PHP code is executed on the server</a:t>
            </a:r>
          </a:p>
          <a:p>
            <a:pPr marL="552450" lvl="0" indent="-514350">
              <a:spcBef>
                <a:spcPts val="0"/>
              </a:spcBef>
              <a:buSzPct val="100000"/>
              <a:buFont typeface="+mj-lt"/>
              <a:buAutoNum type="arabicPeriod"/>
            </a:pPr>
            <a:r>
              <a:rPr lang="en" sz="3000" dirty="0" smtClean="0"/>
              <a:t>PHP is powerful enough to create a blogging software as WordPress or social media networking website as Facebook</a:t>
            </a:r>
          </a:p>
          <a:p>
            <a:pPr marL="552450" lvl="0" indent="-514350">
              <a:spcBef>
                <a:spcPts val="0"/>
              </a:spcBef>
              <a:buSzPct val="100000"/>
              <a:buFont typeface="+mj-lt"/>
              <a:buAutoNum type="arabicPeriod"/>
            </a:pPr>
            <a:r>
              <a:rPr lang="en" sz="3000" dirty="0" smtClean="0"/>
              <a:t>PHP files have extension (.php)</a:t>
            </a:r>
            <a:endParaRPr lang="en" sz="3000" dirty="0"/>
          </a:p>
        </p:txBody>
      </p:sp>
    </p:spTree>
    <p:extLst>
      <p:ext uri="{BB962C8B-B14F-4D97-AF65-F5344CB8AC3E}">
        <p14:creationId xmlns:p14="http://schemas.microsoft.com/office/powerpoint/2010/main" val="19701263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308875" y="198075"/>
            <a:ext cx="8222100" cy="933600"/>
          </a:xfrm>
          <a:prstGeom prst="rect">
            <a:avLst/>
          </a:prstGeom>
        </p:spPr>
        <p:txBody>
          <a:bodyPr lIns="91425" tIns="91425" rIns="91425" bIns="91425" anchor="b" anchorCtr="0">
            <a:noAutofit/>
          </a:bodyPr>
          <a:lstStyle/>
          <a:p>
            <a:pPr lvl="0">
              <a:spcBef>
                <a:spcPts val="0"/>
              </a:spcBef>
              <a:buNone/>
            </a:pPr>
            <a:r>
              <a:rPr lang="en" dirty="0"/>
              <a:t>References:</a:t>
            </a:r>
          </a:p>
        </p:txBody>
      </p:sp>
      <p:sp>
        <p:nvSpPr>
          <p:cNvPr id="109" name="Shape 109"/>
          <p:cNvSpPr txBox="1">
            <a:spLocks noGrp="1"/>
          </p:cNvSpPr>
          <p:nvPr>
            <p:ph type="subTitle" idx="1"/>
          </p:nvPr>
        </p:nvSpPr>
        <p:spPr>
          <a:xfrm>
            <a:off x="308875" y="1131680"/>
            <a:ext cx="8222100" cy="2074500"/>
          </a:xfrm>
          <a:prstGeom prst="rect">
            <a:avLst/>
          </a:prstGeom>
        </p:spPr>
        <p:txBody>
          <a:bodyPr lIns="91425" tIns="91425" rIns="91425" bIns="91425" anchor="t" anchorCtr="0">
            <a:noAutofit/>
          </a:bodyPr>
          <a:lstStyle/>
          <a:p>
            <a:pPr lvl="0">
              <a:spcBef>
                <a:spcPts val="0"/>
              </a:spcBef>
              <a:buNone/>
            </a:pPr>
            <a:r>
              <a:rPr lang="en-US" dirty="0" smtClean="0">
                <a:solidFill>
                  <a:srgbClr val="FFFFFF"/>
                </a:solidFill>
              </a:rPr>
              <a:t>http</a:t>
            </a:r>
            <a:r>
              <a:rPr lang="en-US" smtClean="0">
                <a:solidFill>
                  <a:srgbClr val="FFFFFF"/>
                </a:solidFill>
              </a:rPr>
              <a:t>://w3schools.com/php</a:t>
            </a:r>
            <a:endParaRPr dirty="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Wamp Server:</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552450" lvl="0" indent="-514350">
              <a:spcBef>
                <a:spcPts val="0"/>
              </a:spcBef>
              <a:buSzPct val="100000"/>
              <a:buFont typeface="+mj-lt"/>
              <a:buAutoNum type="arabicPeriod"/>
            </a:pPr>
            <a:r>
              <a:rPr lang="en" sz="2400" dirty="0" smtClean="0"/>
              <a:t>We will use wamp server to test our PHP scripts</a:t>
            </a:r>
          </a:p>
          <a:p>
            <a:pPr marL="552450" lvl="0" indent="-514350">
              <a:spcBef>
                <a:spcPts val="0"/>
              </a:spcBef>
              <a:buSzPct val="100000"/>
              <a:buFont typeface="+mj-lt"/>
              <a:buAutoNum type="arabicPeriod"/>
            </a:pPr>
            <a:r>
              <a:rPr lang="en" sz="2400" dirty="0" smtClean="0"/>
              <a:t>Download and install wamp server from following link:</a:t>
            </a:r>
          </a:p>
          <a:p>
            <a:pPr marL="552450" lvl="0" indent="-514350">
              <a:buFont typeface="+mj-lt"/>
              <a:buAutoNum type="arabicPeriod"/>
            </a:pPr>
            <a:r>
              <a:rPr lang="en-US" sz="2400" dirty="0">
                <a:hlinkClick r:id="rId3"/>
              </a:rPr>
              <a:t>http://www.wampserver.com/en</a:t>
            </a:r>
            <a:r>
              <a:rPr lang="en-US" sz="2400" dirty="0" smtClean="0">
                <a:hlinkClick r:id="rId3"/>
              </a:rPr>
              <a:t>/</a:t>
            </a:r>
            <a:endParaRPr lang="en-US" sz="2400" dirty="0" smtClean="0"/>
          </a:p>
          <a:p>
            <a:pPr marL="552450" lvl="0" indent="-514350">
              <a:buFont typeface="+mj-lt"/>
              <a:buAutoNum type="arabicPeriod"/>
            </a:pPr>
            <a:r>
              <a:rPr lang="en-US" sz="2400" dirty="0" smtClean="0"/>
              <a:t>Video Tutorial to configure PHP and database in wamp server:</a:t>
            </a:r>
          </a:p>
          <a:p>
            <a:pPr marL="552450" lvl="0" indent="-514350">
              <a:buFont typeface="+mj-lt"/>
              <a:buAutoNum type="arabicPeriod"/>
            </a:pPr>
            <a:r>
              <a:rPr lang="en-US" sz="2400" dirty="0">
                <a:hlinkClick r:id="rId4"/>
              </a:rPr>
              <a:t>https://</a:t>
            </a:r>
            <a:r>
              <a:rPr lang="en-US" sz="2400" dirty="0" smtClean="0">
                <a:hlinkClick r:id="rId4"/>
              </a:rPr>
              <a:t>youtu.be/tuDdIW1q-q4</a:t>
            </a:r>
            <a:endParaRPr lang="en-US" sz="2400" dirty="0" smtClean="0"/>
          </a:p>
          <a:p>
            <a:pPr marL="552450" lvl="0" indent="-514350">
              <a:buFont typeface="+mj-lt"/>
              <a:buAutoNum type="arabicPeriod"/>
            </a:pPr>
            <a:endParaRPr lang="en" sz="3000" dirty="0"/>
          </a:p>
        </p:txBody>
      </p:sp>
    </p:spTree>
    <p:extLst>
      <p:ext uri="{BB962C8B-B14F-4D97-AF65-F5344CB8AC3E}">
        <p14:creationId xmlns:p14="http://schemas.microsoft.com/office/powerpoint/2010/main" val="156923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Assignment: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552450" lvl="0" indent="-514350">
              <a:spcBef>
                <a:spcPts val="0"/>
              </a:spcBef>
              <a:buSzPct val="100000"/>
              <a:buFont typeface="+mj-lt"/>
              <a:buAutoNum type="arabicPeriod"/>
            </a:pPr>
            <a:r>
              <a:rPr lang="en-US" sz="2400" dirty="0" smtClean="0"/>
              <a:t>Download, install and configure wamp server in your laptops</a:t>
            </a:r>
          </a:p>
          <a:p>
            <a:pPr marL="552450" lvl="0" indent="-514350">
              <a:spcBef>
                <a:spcPts val="0"/>
              </a:spcBef>
              <a:buSzPct val="100000"/>
              <a:buFont typeface="+mj-lt"/>
              <a:buAutoNum type="arabicPeriod"/>
            </a:pPr>
            <a:r>
              <a:rPr lang="en-US" sz="2400" dirty="0" smtClean="0"/>
              <a:t>After successful installation, you will see a new folder in C:/wamp/</a:t>
            </a:r>
          </a:p>
          <a:p>
            <a:pPr marL="552450" lvl="0" indent="-514350">
              <a:spcBef>
                <a:spcPts val="0"/>
              </a:spcBef>
              <a:buSzPct val="100000"/>
              <a:buFont typeface="+mj-lt"/>
              <a:buAutoNum type="arabicPeriod"/>
            </a:pPr>
            <a:r>
              <a:rPr lang="en-US" sz="2400" dirty="0" smtClean="0"/>
              <a:t>Inside wamp folder click www folder and inside www folder create a new folder and call it ‘my-website’</a:t>
            </a:r>
          </a:p>
          <a:p>
            <a:pPr marL="552450" lvl="0" indent="-514350">
              <a:spcBef>
                <a:spcPts val="0"/>
              </a:spcBef>
              <a:buSzPct val="100000"/>
              <a:buFont typeface="+mj-lt"/>
              <a:buAutoNum type="arabicPeriod"/>
            </a:pPr>
            <a:r>
              <a:rPr lang="en-US" sz="2400" dirty="0" smtClean="0"/>
              <a:t>Inside my-website folder create a new file and call it index.php</a:t>
            </a:r>
          </a:p>
          <a:p>
            <a:pPr marL="552450" lvl="0" indent="-514350">
              <a:buFont typeface="+mj-lt"/>
              <a:buAutoNum type="arabicPeriod"/>
            </a:pPr>
            <a:endParaRPr lang="en" sz="3000" dirty="0"/>
          </a:p>
        </p:txBody>
      </p:sp>
    </p:spTree>
    <p:extLst>
      <p:ext uri="{BB962C8B-B14F-4D97-AF65-F5344CB8AC3E}">
        <p14:creationId xmlns:p14="http://schemas.microsoft.com/office/powerpoint/2010/main" val="1802273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Assignment:</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552450" lvl="0" indent="-514350">
              <a:spcBef>
                <a:spcPts val="0"/>
              </a:spcBef>
              <a:buSzPct val="100000"/>
              <a:buFont typeface="+mj-lt"/>
              <a:buAutoNum type="arabicPeriod"/>
            </a:pPr>
            <a:r>
              <a:rPr lang="en-US" sz="2400" dirty="0" smtClean="0"/>
              <a:t>Inside index.php file add following code:</a:t>
            </a:r>
          </a:p>
          <a:p>
            <a:pPr marL="552450" lvl="0" indent="-514350">
              <a:buFont typeface="+mj-lt"/>
              <a:buAutoNum type="arabicPeriod"/>
            </a:pPr>
            <a:r>
              <a:rPr lang="en-US" sz="1400" dirty="0"/>
              <a:t>&lt;!DOCTYPE html&gt;</a:t>
            </a:r>
            <a:br>
              <a:rPr lang="en-US" sz="1400" dirty="0"/>
            </a:br>
            <a:r>
              <a:rPr lang="en-US" sz="1400" dirty="0"/>
              <a:t>&lt;html&gt;</a:t>
            </a:r>
            <a:br>
              <a:rPr lang="en-US" sz="1400" dirty="0"/>
            </a:br>
            <a:r>
              <a:rPr lang="en-US" sz="1400" dirty="0"/>
              <a:t>&lt;body&gt;</a:t>
            </a:r>
            <a:br>
              <a:rPr lang="en-US" sz="1400" dirty="0"/>
            </a:br>
            <a:r>
              <a:rPr lang="en-US" sz="1400" dirty="0"/>
              <a:t/>
            </a:r>
            <a:br>
              <a:rPr lang="en-US" sz="1400" dirty="0"/>
            </a:br>
            <a:r>
              <a:rPr lang="en-US" sz="1400" dirty="0"/>
              <a:t>&lt;h1&gt;My first PHP page&lt;/h1&gt;</a:t>
            </a:r>
            <a:br>
              <a:rPr lang="en-US" sz="1400" dirty="0"/>
            </a:br>
            <a:r>
              <a:rPr lang="en-US" sz="1400" dirty="0"/>
              <a:t/>
            </a:r>
            <a:br>
              <a:rPr lang="en-US" sz="1400" dirty="0"/>
            </a:br>
            <a:r>
              <a:rPr lang="en-US" sz="1400" dirty="0"/>
              <a:t>&lt;?php</a:t>
            </a:r>
            <a:br>
              <a:rPr lang="en-US" sz="1400" dirty="0"/>
            </a:br>
            <a:r>
              <a:rPr lang="en-US" sz="1400" dirty="0"/>
              <a:t>echo "Hello World!";</a:t>
            </a:r>
            <a:br>
              <a:rPr lang="en-US" sz="1400" dirty="0"/>
            </a:br>
            <a:r>
              <a:rPr lang="en-US" sz="1400" dirty="0"/>
              <a:t>?&gt;</a:t>
            </a:r>
            <a:br>
              <a:rPr lang="en-US" sz="1400" dirty="0"/>
            </a:br>
            <a:r>
              <a:rPr lang="en-US" sz="1400" dirty="0"/>
              <a:t/>
            </a:r>
            <a:br>
              <a:rPr lang="en-US" sz="1400" dirty="0"/>
            </a:br>
            <a:r>
              <a:rPr lang="en-US" sz="1400" dirty="0"/>
              <a:t>&lt;/body&gt;</a:t>
            </a:r>
            <a:br>
              <a:rPr lang="en-US" sz="1400" dirty="0"/>
            </a:br>
            <a:r>
              <a:rPr lang="en-US" sz="1400" dirty="0"/>
              <a:t>&lt;/html&gt;</a:t>
            </a:r>
            <a:endParaRPr lang="en-US" sz="1400" dirty="0" smtClean="0"/>
          </a:p>
          <a:p>
            <a:pPr marL="552450" lvl="0" indent="-514350">
              <a:buFont typeface="+mj-lt"/>
              <a:buAutoNum type="arabicPeriod"/>
            </a:pPr>
            <a:r>
              <a:rPr lang="en-US" dirty="0" smtClean="0"/>
              <a:t>S</a:t>
            </a:r>
            <a:r>
              <a:rPr lang="en" dirty="0" smtClean="0"/>
              <a:t>ave it and inside browser type </a:t>
            </a:r>
            <a:r>
              <a:rPr lang="en-US" dirty="0">
                <a:hlinkClick r:id="rId3"/>
              </a:rPr>
              <a:t>http://localhost/my-website</a:t>
            </a:r>
            <a:r>
              <a:rPr lang="en-US" dirty="0" smtClean="0">
                <a:hlinkClick r:id="rId3"/>
              </a:rPr>
              <a:t>/</a:t>
            </a:r>
            <a:endParaRPr lang="en-US" dirty="0" smtClean="0"/>
          </a:p>
          <a:p>
            <a:pPr marL="552450" lvl="0" indent="-514350">
              <a:buFont typeface="+mj-lt"/>
              <a:buAutoNum type="arabicPeriod"/>
            </a:pPr>
            <a:r>
              <a:rPr lang="en-US" dirty="0" smtClean="0"/>
              <a:t>Make sure that wamp server is opened and its icon is green in taskbar</a:t>
            </a:r>
          </a:p>
          <a:p>
            <a:pPr marL="552450" lvl="0" indent="-514350">
              <a:buFont typeface="+mj-lt"/>
              <a:buAutoNum type="arabicPeriod"/>
            </a:pPr>
            <a:r>
              <a:rPr lang="en-US" smtClean="0"/>
              <a:t>You should get Hellow World as output of the web page </a:t>
            </a:r>
            <a:endParaRPr lang="en" dirty="0"/>
          </a:p>
        </p:txBody>
      </p:sp>
    </p:spTree>
    <p:extLst>
      <p:ext uri="{BB962C8B-B14F-4D97-AF65-F5344CB8AC3E}">
        <p14:creationId xmlns:p14="http://schemas.microsoft.com/office/powerpoint/2010/main" val="164850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Syntax:</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552450" lvl="0" indent="-514350">
              <a:buFont typeface="+mj-lt"/>
              <a:buAutoNum type="arabicPeriod"/>
            </a:pPr>
            <a:r>
              <a:rPr lang="en-US" sz="2800" dirty="0"/>
              <a:t>&lt;?php</a:t>
            </a:r>
            <a:br>
              <a:rPr lang="en-US" sz="2800" dirty="0"/>
            </a:br>
            <a:r>
              <a:rPr lang="en-US" sz="2800" dirty="0"/>
              <a:t>echo "Hello World!";</a:t>
            </a:r>
            <a:br>
              <a:rPr lang="en-US" sz="2800" dirty="0"/>
            </a:br>
            <a:r>
              <a:rPr lang="en-US" sz="2800" dirty="0" smtClean="0"/>
              <a:t>?&gt;</a:t>
            </a:r>
          </a:p>
          <a:p>
            <a:pPr marL="552450" lvl="0" indent="-514350">
              <a:buFont typeface="+mj-lt"/>
              <a:buAutoNum type="arabicPeriod"/>
            </a:pPr>
            <a:r>
              <a:rPr lang="en-US" sz="2800" dirty="0" smtClean="0"/>
              <a:t>Each statement ends with a semicolon (;)</a:t>
            </a:r>
          </a:p>
          <a:p>
            <a:pPr marL="552450" lvl="0" indent="-514350">
              <a:buFont typeface="+mj-lt"/>
              <a:buAutoNum type="arabicPeriod"/>
            </a:pPr>
            <a:r>
              <a:rPr lang="en-US" sz="2800" dirty="0" smtClean="0"/>
              <a:t>Comments in PHP</a:t>
            </a:r>
          </a:p>
          <a:p>
            <a:pPr marL="552450" lvl="0" indent="-514350">
              <a:buFont typeface="+mj-lt"/>
              <a:buAutoNum type="arabicPeriod"/>
            </a:pPr>
            <a:r>
              <a:rPr lang="en-US" sz="2800" dirty="0" smtClean="0"/>
              <a:t>// example single line comment</a:t>
            </a:r>
          </a:p>
          <a:p>
            <a:pPr marL="552450" lvl="0" indent="-514350">
              <a:buFont typeface="+mj-lt"/>
              <a:buAutoNum type="arabicPeriod"/>
            </a:pPr>
            <a:r>
              <a:rPr lang="en-US" sz="2800" dirty="0" smtClean="0"/>
              <a:t>/* example multiple </a:t>
            </a:r>
          </a:p>
          <a:p>
            <a:pPr marL="38100" lvl="0"/>
            <a:r>
              <a:rPr lang="en-US" sz="2800" dirty="0" smtClean="0"/>
              <a:t>	lines comment</a:t>
            </a:r>
          </a:p>
          <a:p>
            <a:pPr marL="38100" lvl="0"/>
            <a:r>
              <a:rPr lang="en-US" sz="2800" dirty="0" smtClean="0"/>
              <a:t>         */</a:t>
            </a:r>
          </a:p>
          <a:p>
            <a:pPr marL="38100" lvl="0"/>
            <a:endParaRPr lang="en" dirty="0"/>
          </a:p>
        </p:txBody>
      </p:sp>
    </p:spTree>
    <p:extLst>
      <p:ext uri="{BB962C8B-B14F-4D97-AF65-F5344CB8AC3E}">
        <p14:creationId xmlns:p14="http://schemas.microsoft.com/office/powerpoint/2010/main" val="72328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78875" y="221600"/>
            <a:ext cx="8222100" cy="839700"/>
          </a:xfrm>
          <a:prstGeom prst="rect">
            <a:avLst/>
          </a:prstGeom>
        </p:spPr>
        <p:txBody>
          <a:bodyPr lIns="91425" tIns="91425" rIns="91425" bIns="91425" anchor="b" anchorCtr="0">
            <a:noAutofit/>
          </a:bodyPr>
          <a:lstStyle/>
          <a:p>
            <a:pPr lvl="0">
              <a:spcBef>
                <a:spcPts val="0"/>
              </a:spcBef>
              <a:buNone/>
            </a:pPr>
            <a:r>
              <a:rPr lang="en" dirty="0" smtClean="0"/>
              <a:t>PHP Syntax:</a:t>
            </a:r>
            <a:endParaRPr lang="en" dirty="0"/>
          </a:p>
        </p:txBody>
      </p:sp>
      <p:sp>
        <p:nvSpPr>
          <p:cNvPr id="73" name="Shape 73"/>
          <p:cNvSpPr txBox="1">
            <a:spLocks noGrp="1"/>
          </p:cNvSpPr>
          <p:nvPr>
            <p:ph type="subTitle" idx="1"/>
          </p:nvPr>
        </p:nvSpPr>
        <p:spPr>
          <a:xfrm>
            <a:off x="460950" y="1143000"/>
            <a:ext cx="8222100" cy="2950800"/>
          </a:xfrm>
          <a:prstGeom prst="rect">
            <a:avLst/>
          </a:prstGeom>
        </p:spPr>
        <p:txBody>
          <a:bodyPr lIns="91425" tIns="91425" rIns="91425" bIns="91425" anchor="t" anchorCtr="0">
            <a:noAutofit/>
          </a:bodyPr>
          <a:lstStyle/>
          <a:p>
            <a:pPr marL="38100" lvl="0"/>
            <a:r>
              <a:rPr lang="en" sz="2400" dirty="0" smtClean="0"/>
              <a:t>Rules for PHP variables:</a:t>
            </a:r>
          </a:p>
          <a:p>
            <a:pPr marL="285750" indent="-285750">
              <a:buFont typeface="Arial" panose="020B0604020202020204" pitchFamily="34" charset="0"/>
              <a:buChar char="•"/>
            </a:pPr>
            <a:r>
              <a:rPr lang="en-US" sz="2400" dirty="0"/>
              <a:t>A variable starts with the $ sign, followed by the name of the variable</a:t>
            </a:r>
          </a:p>
          <a:p>
            <a:pPr marL="285750" indent="-285750">
              <a:buFont typeface="Arial" panose="020B0604020202020204" pitchFamily="34" charset="0"/>
              <a:buChar char="•"/>
            </a:pPr>
            <a:r>
              <a:rPr lang="en-US" sz="2400" dirty="0"/>
              <a:t>A variable name must start with a letter or the underscore character</a:t>
            </a:r>
          </a:p>
          <a:p>
            <a:pPr marL="285750" indent="-285750">
              <a:buFont typeface="Arial" panose="020B0604020202020204" pitchFamily="34" charset="0"/>
              <a:buChar char="•"/>
            </a:pPr>
            <a:r>
              <a:rPr lang="en-US" sz="2400" dirty="0"/>
              <a:t>A variable name cannot start with a number</a:t>
            </a:r>
          </a:p>
          <a:p>
            <a:pPr marL="285750" indent="-285750">
              <a:buFont typeface="Arial" panose="020B0604020202020204" pitchFamily="34" charset="0"/>
              <a:buChar char="•"/>
            </a:pPr>
            <a:r>
              <a:rPr lang="en-US" sz="2400" dirty="0"/>
              <a:t>A variable name can only contain alpha-numeric characters and underscores (A-z, 0-9, and _ )</a:t>
            </a:r>
          </a:p>
          <a:p>
            <a:pPr marL="285750" indent="-285750">
              <a:buFont typeface="Arial" panose="020B0604020202020204" pitchFamily="34" charset="0"/>
              <a:buChar char="•"/>
            </a:pPr>
            <a:r>
              <a:rPr lang="en-US" sz="2400" dirty="0"/>
              <a:t>Variable names are case-sensitive ($age and $AGE are two different variables)</a:t>
            </a:r>
          </a:p>
          <a:p>
            <a:pPr marL="38100" lvl="0"/>
            <a:endParaRPr lang="en" dirty="0" smtClean="0"/>
          </a:p>
          <a:p>
            <a:pPr marL="38100" lvl="0"/>
            <a:endParaRPr lang="en" dirty="0"/>
          </a:p>
        </p:txBody>
      </p:sp>
    </p:spTree>
    <p:extLst>
      <p:ext uri="{BB962C8B-B14F-4D97-AF65-F5344CB8AC3E}">
        <p14:creationId xmlns:p14="http://schemas.microsoft.com/office/powerpoint/2010/main" val="3854195063"/>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1281</Words>
  <Application>Microsoft Office PowerPoint</Application>
  <PresentationFormat>On-screen Show (16:9)</PresentationFormat>
  <Paragraphs>174</Paragraphs>
  <Slides>40</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Roboto</vt:lpstr>
      <vt:lpstr>material</vt:lpstr>
      <vt:lpstr>Web Systems &amp; Technologies CS-3548  Prepared By: Junaid Hassan  Lecturer at UOS M.B.Din Campus junaidte14@gmail.com</vt:lpstr>
      <vt:lpstr>Topics:</vt:lpstr>
      <vt:lpstr>Intro to PHP:</vt:lpstr>
      <vt:lpstr>Intro to PHP:</vt:lpstr>
      <vt:lpstr>Wamp Server:</vt:lpstr>
      <vt:lpstr>Assignment:</vt:lpstr>
      <vt:lpstr>Assignment:</vt:lpstr>
      <vt:lpstr>PHP Syntax:</vt:lpstr>
      <vt:lpstr>PHP Syntax:</vt:lpstr>
      <vt:lpstr>PHP Syntax:</vt:lpstr>
      <vt:lpstr>PHP Syntax:</vt:lpstr>
      <vt:lpstr>PHP echo vs print:</vt:lpstr>
      <vt:lpstr>PHP data types:</vt:lpstr>
      <vt:lpstr>PHP data types:</vt:lpstr>
      <vt:lpstr>PHP Objects Example:</vt:lpstr>
      <vt:lpstr>PHP Strings:</vt:lpstr>
      <vt:lpstr>PHP Constants:</vt:lpstr>
      <vt:lpstr>PHP Operators:</vt:lpstr>
      <vt:lpstr>PHP If else statements:</vt:lpstr>
      <vt:lpstr>PHP switch statement:</vt:lpstr>
      <vt:lpstr>PHP while loops:</vt:lpstr>
      <vt:lpstr>PHP for loops:</vt:lpstr>
      <vt:lpstr>PHP functions:</vt:lpstr>
      <vt:lpstr>PHP Arrays:</vt:lpstr>
      <vt:lpstr>PHP Sorting Arrays:</vt:lpstr>
      <vt:lpstr>PHP Superglobals:</vt:lpstr>
      <vt:lpstr>PHP Form Handling (POST):</vt:lpstr>
      <vt:lpstr>PHP Form Handling (POST):</vt:lpstr>
      <vt:lpstr>PHP Form Handling (GET):</vt:lpstr>
      <vt:lpstr>PHP Form Handling (GET):</vt:lpstr>
      <vt:lpstr>GET vs POST:</vt:lpstr>
      <vt:lpstr>When to use GET:</vt:lpstr>
      <vt:lpstr>When to use POST:</vt:lpstr>
      <vt:lpstr>PHP Form Validation:</vt:lpstr>
      <vt:lpstr>PHP Form Validation:</vt:lpstr>
      <vt:lpstr>PHP Form Validation:</vt:lpstr>
      <vt:lpstr>PHP Form Validation:</vt:lpstr>
      <vt:lpstr>PHP Form Validation:</vt:lpstr>
      <vt:lpstr>PHP Complete Form Code:</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Systems &amp; Technologies CS-3548</dc:title>
  <cp:lastModifiedBy>Admin</cp:lastModifiedBy>
  <cp:revision>89</cp:revision>
  <dcterms:modified xsi:type="dcterms:W3CDTF">2017-05-07T13:25:53Z</dcterms:modified>
</cp:coreProperties>
</file>