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80" r:id="rId24"/>
    <p:sldId id="279" r:id="rId25"/>
    <p:sldId id="277" r:id="rId26"/>
  </p:sldIdLst>
  <p:sldSz cx="9144000" cy="5143500" type="screen16x9"/>
  <p:notesSz cx="6858000" cy="9144000"/>
  <p:embeddedFontLst>
    <p:embeddedFont>
      <p:font typeface="Roboto" panose="020B060402020202020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87" autoAdjust="0"/>
  </p:normalViewPr>
  <p:slideViewPr>
    <p:cSldViewPr snapToGrid="0">
      <p:cViewPr varScale="1">
        <p:scale>
          <a:sx n="88" d="100"/>
          <a:sy n="88" d="100"/>
        </p:scale>
        <p:origin x="8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536844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3044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0554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6267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5649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29432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0961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71978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77228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08136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94577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7749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95269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22841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79714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868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85674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3916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529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862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1571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4296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4176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7597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112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8175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599" cy="897599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599" cy="897599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/>
              <a:t>Web </a:t>
            </a:r>
            <a:r>
              <a:rPr lang="en" dirty="0" smtClean="0"/>
              <a:t>Engineering</a:t>
            </a:r>
            <a:endParaRPr lang="en" dirty="0"/>
          </a:p>
          <a:p>
            <a:pPr lvl="0" algn="ctr"/>
            <a:r>
              <a:rPr lang="en" dirty="0" smtClean="0"/>
              <a:t>CS-4513</a:t>
            </a:r>
            <a:br>
              <a:rPr lang="en" dirty="0" smtClean="0"/>
            </a:br>
            <a:r>
              <a:rPr lang="en" dirty="0"/>
              <a:t/>
            </a:r>
            <a:br>
              <a:rPr lang="en" dirty="0"/>
            </a:br>
            <a:r>
              <a:rPr lang="en" sz="1800" dirty="0"/>
              <a:t>Prepared By:</a:t>
            </a:r>
            <a:br>
              <a:rPr lang="en" sz="1800" dirty="0"/>
            </a:br>
            <a:r>
              <a:rPr lang="en" sz="1800" dirty="0"/>
              <a:t>Junaid Hassan</a:t>
            </a:r>
            <a:br>
              <a:rPr lang="en" sz="1800" dirty="0"/>
            </a:br>
            <a:r>
              <a:rPr lang="en" sz="1800" dirty="0"/>
              <a:t>Lecturer at UOS M.B.Din Campus</a:t>
            </a:r>
            <a:br>
              <a:rPr lang="en" sz="1800" dirty="0"/>
            </a:br>
            <a:r>
              <a:rPr lang="en" sz="1800" dirty="0"/>
              <a:t>junaidte14@gmail.com</a:t>
            </a:r>
            <a:endParaRPr lang="en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Components of a generic AA: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Proxy</a:t>
            </a:r>
            <a:r>
              <a:rPr lang="en-US" sz="2400" dirty="0"/>
              <a:t>: A proxy is typically used to temporarily store Web pages in a cache. However, proxies can also assume other functionalities, e.g., adapting the contents for </a:t>
            </a:r>
            <a:r>
              <a:rPr lang="en-US" sz="2400" dirty="0" smtClean="0"/>
              <a:t>users (customization</a:t>
            </a:r>
            <a:r>
              <a:rPr lang="en-US" sz="2400" dirty="0"/>
              <a:t>), or user </a:t>
            </a:r>
            <a:r>
              <a:rPr lang="en-US" sz="2400" dirty="0" smtClean="0"/>
              <a:t>tracking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Web server</a:t>
            </a:r>
            <a:r>
              <a:rPr lang="en-US" sz="2400" dirty="0"/>
              <a:t>: A Web server is a piece of software that supports various Web protocols like</a:t>
            </a:r>
            <a:br>
              <a:rPr lang="en-US" sz="2400" dirty="0"/>
            </a:br>
            <a:r>
              <a:rPr lang="en-US" sz="2400" dirty="0"/>
              <a:t>HTTP, and HTTPS, etc., to process client </a:t>
            </a:r>
            <a:r>
              <a:rPr lang="en-US" sz="2400" dirty="0" smtClean="0"/>
              <a:t>requests.</a:t>
            </a:r>
            <a:endParaRPr lang="en-US" sz="2400" dirty="0"/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Database </a:t>
            </a:r>
            <a:r>
              <a:rPr lang="en-US" sz="2400" i="1" dirty="0"/>
              <a:t>server</a:t>
            </a:r>
            <a:r>
              <a:rPr lang="en-US" sz="2400" dirty="0"/>
              <a:t>: This server normally supplies an organization’s production data in</a:t>
            </a:r>
            <a:br>
              <a:rPr lang="en-US" sz="2400" dirty="0"/>
            </a:br>
            <a:r>
              <a:rPr lang="en-US" sz="2400" dirty="0"/>
              <a:t>structured form, e.g., in tables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966429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Components of a generic AA: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Media </a:t>
            </a:r>
            <a:r>
              <a:rPr lang="en-US" sz="2400" i="1" dirty="0"/>
              <a:t>server</a:t>
            </a:r>
            <a:r>
              <a:rPr lang="en-US" sz="2400" dirty="0"/>
              <a:t>: This component is primarily used for content streaming of non-structured</a:t>
            </a:r>
            <a:br>
              <a:rPr lang="en-US" sz="2400" dirty="0"/>
            </a:br>
            <a:r>
              <a:rPr lang="en-US" sz="2400" dirty="0"/>
              <a:t>bulk data (e.g., audio or video</a:t>
            </a:r>
            <a:r>
              <a:rPr lang="en-US" sz="2400" dirty="0" smtClean="0"/>
              <a:t>).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Content </a:t>
            </a:r>
            <a:r>
              <a:rPr lang="en-US" sz="2400" i="1" dirty="0"/>
              <a:t>management server</a:t>
            </a:r>
            <a:r>
              <a:rPr lang="en-US" sz="2400" dirty="0"/>
              <a:t>: Similar to a database server, a content management server</a:t>
            </a:r>
            <a:br>
              <a:rPr lang="en-US" sz="2400" dirty="0"/>
            </a:br>
            <a:r>
              <a:rPr lang="en-US" sz="2400" dirty="0"/>
              <a:t>holds contents to serve an application. These contents are normally available in the form</a:t>
            </a:r>
            <a:br>
              <a:rPr lang="en-US" sz="2400" dirty="0"/>
            </a:br>
            <a:r>
              <a:rPr lang="en-US" sz="2400" dirty="0"/>
              <a:t>of semi-structured data, e.g., XML documents.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629390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Components of a generic AA: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Application </a:t>
            </a:r>
            <a:r>
              <a:rPr lang="en-US" sz="2400" i="1" dirty="0"/>
              <a:t>server</a:t>
            </a:r>
            <a:r>
              <a:rPr lang="en-US" sz="2400" dirty="0"/>
              <a:t>: An application server holds the functionality required by several</a:t>
            </a:r>
            <a:br>
              <a:rPr lang="en-US" sz="2400" dirty="0"/>
            </a:br>
            <a:r>
              <a:rPr lang="en-US" sz="2400" dirty="0"/>
              <a:t>applications, e.g., workflow or </a:t>
            </a:r>
            <a:r>
              <a:rPr lang="en-US" sz="2400" dirty="0" smtClean="0"/>
              <a:t>customization.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Legacy </a:t>
            </a:r>
            <a:r>
              <a:rPr lang="en-US" sz="2400" i="1" dirty="0"/>
              <a:t>application</a:t>
            </a:r>
            <a:r>
              <a:rPr lang="en-US" sz="2400" dirty="0"/>
              <a:t>: A legacy application is an older system that should be integrated as an</a:t>
            </a:r>
            <a:br>
              <a:rPr lang="en-US" sz="2400" dirty="0"/>
            </a:br>
            <a:r>
              <a:rPr lang="en-US" sz="2400" dirty="0"/>
              <a:t>internal or external component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4246618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Layered Architectures: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dirty="0" smtClean="0"/>
              <a:t>2-layer architecture </a:t>
            </a:r>
            <a:r>
              <a:rPr lang="en-US" sz="2400" dirty="0"/>
              <a:t>also called </a:t>
            </a:r>
            <a:r>
              <a:rPr lang="en-US" sz="2400" i="1" dirty="0"/>
              <a:t>client/server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/>
              <a:t>architecture</a:t>
            </a:r>
            <a:r>
              <a:rPr lang="en-US" sz="2400" dirty="0"/>
              <a:t>, uses a Web server to provide services to a </a:t>
            </a:r>
            <a:r>
              <a:rPr lang="en-US" sz="2400" dirty="0" smtClean="0"/>
              <a:t>client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  <p:pic>
        <p:nvPicPr>
          <p:cNvPr id="4" name="Picture 3" descr="C:\Users\junaid\Desktop\2 layer architectur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72380"/>
            <a:ext cx="7728857" cy="2857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2394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Layered Architectures: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2-layer architecture is simplest architecture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A client request can point directly to static HTML pages, without requiring any processing logic</a:t>
            </a:r>
            <a:br>
              <a:rPr lang="en-US" sz="2400" dirty="0"/>
            </a:br>
            <a:r>
              <a:rPr lang="en-US" sz="2400" dirty="0"/>
              <a:t>on the server layer, or it can access a database via the application logic on the Web </a:t>
            </a:r>
            <a:r>
              <a:rPr lang="en-US" sz="2400" dirty="0" smtClean="0"/>
              <a:t>server</a:t>
            </a:r>
            <a:endParaRPr lang="en-US" sz="2400" dirty="0"/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This architecture is suitable particularly for simple Web applications.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930204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N-Layered Architectures: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N</a:t>
            </a:r>
            <a:r>
              <a:rPr lang="en-US" sz="2400" dirty="0"/>
              <a:t>-layer architectures allow us to organize a Web application in an arbitrary number of </a:t>
            </a:r>
            <a:r>
              <a:rPr lang="en-US" sz="2400" dirty="0" smtClean="0"/>
              <a:t>layers</a:t>
            </a:r>
            <a:endParaRPr lang="en-US" sz="2400" dirty="0"/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They typically consist of three layers, the data layer, providing access to </a:t>
            </a:r>
            <a:r>
              <a:rPr lang="en-US" sz="2400" dirty="0" smtClean="0"/>
              <a:t>the application </a:t>
            </a:r>
            <a:r>
              <a:rPr lang="en-US" sz="2400" dirty="0"/>
              <a:t>data, the business layer, hosting the business logic of the application in an </a:t>
            </a:r>
            <a:r>
              <a:rPr lang="en-US" sz="2400" dirty="0" smtClean="0"/>
              <a:t>application server</a:t>
            </a:r>
            <a:r>
              <a:rPr lang="en-US" sz="2400" dirty="0"/>
              <a:t>, and finally the presentation layer, which renders the result of the request in the desired</a:t>
            </a:r>
            <a:br>
              <a:rPr lang="en-US" sz="2400" dirty="0"/>
            </a:br>
            <a:r>
              <a:rPr lang="en-US" sz="2400" dirty="0"/>
              <a:t>output format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3124585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N-Layered Architectures: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Additionally, security mechanisms like firewalls, or caching mechanisms </a:t>
            </a:r>
            <a:r>
              <a:rPr lang="en-US" sz="2400" dirty="0" smtClean="0"/>
              <a:t>like proxies</a:t>
            </a:r>
            <a:r>
              <a:rPr lang="en-US" sz="2400" dirty="0"/>
              <a:t>, can be integrated into the request-response flow upon </a:t>
            </a:r>
            <a:r>
              <a:rPr lang="en-US" sz="2400" dirty="0" smtClean="0"/>
              <a:t>demand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2-layer and </a:t>
            </a:r>
            <a:r>
              <a:rPr lang="en-US" sz="2400" i="1" dirty="0"/>
              <a:t>n</a:t>
            </a:r>
            <a:r>
              <a:rPr lang="en-US" sz="2400" dirty="0"/>
              <a:t>-layer architectures differ mainly in how they embed services within </a:t>
            </a:r>
            <a:r>
              <a:rPr lang="en-US" sz="2400" dirty="0" smtClean="0"/>
              <a:t>the application </a:t>
            </a:r>
            <a:r>
              <a:rPr lang="en-US" sz="2400" dirty="0"/>
              <a:t>server </a:t>
            </a:r>
            <a:r>
              <a:rPr lang="en-US" sz="2400" dirty="0" smtClean="0"/>
              <a:t>component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Services like customization or workflow are held in the application</a:t>
            </a:r>
            <a:br>
              <a:rPr lang="en-US" sz="2400" dirty="0"/>
            </a:br>
            <a:r>
              <a:rPr lang="en-US" sz="2400" dirty="0"/>
              <a:t>server’s context, so that they are available to all Web </a:t>
            </a:r>
            <a:r>
              <a:rPr lang="en-US" sz="2400" dirty="0" smtClean="0"/>
              <a:t>applications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1278734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N-Layered Architectures: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  <p:pic>
        <p:nvPicPr>
          <p:cNvPr id="4" name="Picture 3" descr="C:\Users\junaid\Desktop\n-layer architectur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75" y="947194"/>
            <a:ext cx="8222100" cy="3948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1747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Data-Aspect Architectures: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Data can be grouped into either of three architectural categories: </a:t>
            </a:r>
            <a:endParaRPr lang="en-US" sz="2400" dirty="0" smtClean="0"/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S</a:t>
            </a:r>
            <a:r>
              <a:rPr lang="en-US" sz="2400" dirty="0" smtClean="0"/>
              <a:t>tructured </a:t>
            </a:r>
            <a:r>
              <a:rPr lang="en-US" sz="2400" dirty="0"/>
              <a:t>data of </a:t>
            </a:r>
            <a:r>
              <a:rPr lang="en-US" sz="2400" dirty="0" smtClean="0"/>
              <a:t>the kind </a:t>
            </a:r>
            <a:r>
              <a:rPr lang="en-US" sz="2400" dirty="0"/>
              <a:t>held in </a:t>
            </a:r>
            <a:r>
              <a:rPr lang="en-US" sz="2400" dirty="0" smtClean="0"/>
              <a:t>databases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D</a:t>
            </a:r>
            <a:r>
              <a:rPr lang="en-US" sz="2400" dirty="0" smtClean="0"/>
              <a:t>ocuments </a:t>
            </a:r>
            <a:r>
              <a:rPr lang="en-US" sz="2400" dirty="0"/>
              <a:t>of the kind used in document management </a:t>
            </a:r>
            <a:r>
              <a:rPr lang="en-US" sz="2400" dirty="0" smtClean="0"/>
              <a:t>systems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M</a:t>
            </a:r>
            <a:r>
              <a:rPr lang="en-US" sz="2400" dirty="0" smtClean="0"/>
              <a:t>ultimedia </a:t>
            </a:r>
            <a:r>
              <a:rPr lang="en-US" sz="2400" dirty="0"/>
              <a:t>data of the kind held in media </a:t>
            </a:r>
            <a:r>
              <a:rPr lang="en-US" sz="2400" dirty="0" smtClean="0"/>
              <a:t>servers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dirty="0" smtClean="0"/>
              <a:t>number of tools and approaches is available to integrate databases into Web applications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3860044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Data-Aspect Architectures: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Since database </a:t>
            </a:r>
            <a:r>
              <a:rPr lang="en-US" sz="2400" dirty="0"/>
              <a:t>technologies (and particularly relational databases) are highly mature, they are easy </a:t>
            </a:r>
            <a:r>
              <a:rPr lang="en-US" sz="2400" dirty="0" smtClean="0"/>
              <a:t>to integrate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Architectures for web document management: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In addition to structured data held in databases and multimedia data held on media </a:t>
            </a:r>
            <a:r>
              <a:rPr lang="en-US" sz="2400" dirty="0" smtClean="0"/>
              <a:t>servers, contents </a:t>
            </a:r>
            <a:r>
              <a:rPr lang="en-US" sz="2400" dirty="0"/>
              <a:t>of Web applications are often processed in the form of </a:t>
            </a:r>
            <a:r>
              <a:rPr lang="en-US" sz="2400" dirty="0" smtClean="0"/>
              <a:t>documents. Content </a:t>
            </a:r>
            <a:r>
              <a:rPr lang="en-US" sz="2400" dirty="0"/>
              <a:t>management architectures support the integration of documents from different </a:t>
            </a:r>
            <a:r>
              <a:rPr lang="en-US" sz="2400" dirty="0" smtClean="0"/>
              <a:t>sources, representing </a:t>
            </a:r>
            <a:r>
              <a:rPr lang="en-US" sz="2400" dirty="0"/>
              <a:t>a mechanism to integrate these contents into Web applications.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337732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Topic: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82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>
              <a:spcBef>
                <a:spcPts val="0"/>
              </a:spcBef>
            </a:pPr>
            <a:r>
              <a:rPr lang="en" sz="3200" dirty="0" smtClean="0"/>
              <a:t>Web Application Artchitectures (WAA):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3200" dirty="0" smtClean="0"/>
              <a:t>Fundamentals of WAA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3200" dirty="0" smtClean="0"/>
              <a:t>Specifics of WAA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3200" dirty="0" smtClean="0"/>
              <a:t>Components of a generic AA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3200" dirty="0" smtClean="0"/>
              <a:t>Layered Architecture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3200" dirty="0" smtClean="0"/>
              <a:t>Data-aspect architectures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3200" dirty="0" smtClean="0"/>
              <a:t>MVC Architecture</a:t>
            </a:r>
            <a:endParaRPr lang="en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Data-Aspect Architectures: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Architectures for multimedia data: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Basically, multimedia data, i.e., audio and video, can be transmitted over standard Internet protocols </a:t>
            </a:r>
            <a:r>
              <a:rPr lang="en-US" sz="2400" dirty="0"/>
              <a:t>like HTTP or FTP, just like any other data used in </a:t>
            </a:r>
            <a:r>
              <a:rPr lang="en-US" sz="2400" dirty="0" smtClean="0"/>
              <a:t>Web applications</a:t>
            </a:r>
            <a:r>
              <a:rPr lang="en-US" sz="2400" dirty="0"/>
              <a:t>. This </a:t>
            </a:r>
            <a:r>
              <a:rPr lang="en-US" sz="2400" dirty="0" smtClean="0"/>
              <a:t>approach is used by </a:t>
            </a:r>
            <a:r>
              <a:rPr lang="en-US" sz="2400" dirty="0"/>
              <a:t>a </a:t>
            </a:r>
            <a:r>
              <a:rPr lang="en-US" sz="2400" dirty="0" smtClean="0"/>
              <a:t>large number of current Web applications </a:t>
            </a:r>
            <a:r>
              <a:rPr lang="en-US" sz="2400" dirty="0"/>
              <a:t>, </a:t>
            </a:r>
            <a:r>
              <a:rPr lang="en-US" sz="2400" dirty="0" smtClean="0"/>
              <a:t>because it has the major benefit that no</a:t>
            </a:r>
            <a:r>
              <a:rPr lang="en-US" sz="2400" dirty="0"/>
              <a:t> </a:t>
            </a:r>
            <a:r>
              <a:rPr lang="en-US" sz="2400" dirty="0" smtClean="0"/>
              <a:t>additional </a:t>
            </a:r>
            <a:r>
              <a:rPr lang="en-US" sz="2400" dirty="0"/>
              <a:t>components are needed on the server. Its downside, however, is often felt by users </a:t>
            </a:r>
            <a:r>
              <a:rPr lang="en-US" sz="2400" dirty="0" smtClean="0"/>
              <a:t>in that </a:t>
            </a:r>
            <a:r>
              <a:rPr lang="en-US" sz="2400" dirty="0"/>
              <a:t>the media downloads are very slow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2981666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Data-Aspect Architectures: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 can use </a:t>
            </a:r>
            <a:r>
              <a:rPr lang="en-US" sz="2400" i="1" dirty="0"/>
              <a:t>streaming </a:t>
            </a:r>
            <a:r>
              <a:rPr lang="en-US" sz="2400" dirty="0"/>
              <a:t>technologies to minimize these waiting times for multimedia </a:t>
            </a:r>
            <a:r>
              <a:rPr lang="en-US" sz="2400" dirty="0" smtClean="0"/>
              <a:t>contents to </a:t>
            </a:r>
            <a:r>
              <a:rPr lang="en-US" sz="2400" dirty="0"/>
              <a:t>play </a:t>
            </a:r>
            <a:r>
              <a:rPr lang="en-US" sz="2400" dirty="0" smtClean="0"/>
              <a:t>out. 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Streaming </a:t>
            </a:r>
            <a:r>
              <a:rPr lang="en-US" sz="2400" dirty="0"/>
              <a:t>in this context means that a client can begin playout of the audio </a:t>
            </a:r>
            <a:r>
              <a:rPr lang="en-US" sz="2400" dirty="0" smtClean="0"/>
              <a:t>and/or video </a:t>
            </a:r>
            <a:r>
              <a:rPr lang="en-US" sz="2400" dirty="0"/>
              <a:t>a few seconds after it begins receiving the file from a server</a:t>
            </a:r>
            <a:r>
              <a:rPr lang="en-US" sz="2400" dirty="0" smtClean="0"/>
              <a:t>.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</a:t>
            </a:r>
            <a:r>
              <a:rPr lang="en-US" sz="2400" dirty="0"/>
              <a:t>technique avoids </a:t>
            </a:r>
            <a:r>
              <a:rPr lang="en-US" sz="2400" dirty="0" smtClean="0"/>
              <a:t>having to </a:t>
            </a:r>
            <a:r>
              <a:rPr lang="en-US" sz="2400" dirty="0"/>
              <a:t>download the entire file (incurring a potentially long delay) before beginning playout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947741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MVC Architecture: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Model–view–controller (</a:t>
            </a:r>
            <a:r>
              <a:rPr lang="en-US" sz="2400" b="1" dirty="0"/>
              <a:t>MVC</a:t>
            </a:r>
            <a:r>
              <a:rPr lang="en-US" sz="2400" dirty="0"/>
              <a:t>) is a software </a:t>
            </a:r>
            <a:r>
              <a:rPr lang="en-US" sz="2400" b="1" dirty="0" smtClean="0"/>
              <a:t>architectural </a:t>
            </a:r>
            <a:r>
              <a:rPr lang="en-US" sz="2400" dirty="0" smtClean="0"/>
              <a:t>pattern. </a:t>
            </a:r>
            <a:r>
              <a:rPr lang="en-US" sz="2400" dirty="0"/>
              <a:t>It divides a given application into three interconnected parts in order to separate internal representations of information from the ways that information is presented to and accepted from the user.</a:t>
            </a:r>
            <a:br>
              <a:rPr lang="en-US" sz="2400" dirty="0"/>
            </a:br>
            <a:r>
              <a:rPr lang="en-US" sz="2400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1087635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MVC Architecture: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/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  <p:pic>
        <p:nvPicPr>
          <p:cNvPr id="4" name="Picture 3" descr="C:\Users\junaid\Desktop\MVC architectur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829" y="1164771"/>
            <a:ext cx="7021285" cy="3733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84576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MVC Architecture: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User’s requests are received by controller. Controller communicate with Model according to the request generated by the user.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Model is actually the database layer. It will send/recieve information from database as requested by the user and will send the response to View.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View is the final </a:t>
            </a:r>
            <a:r>
              <a:rPr lang="en-US" sz="2400" smtClean="0"/>
              <a:t>output/page generated </a:t>
            </a:r>
            <a:r>
              <a:rPr lang="en-US" sz="2400" dirty="0" smtClean="0"/>
              <a:t>according to the user’s request.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41892083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Summary: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>
              <a:buFont typeface="Arial" panose="020B0604020202020204" pitchFamily="34" charset="0"/>
              <a:buChar char="•"/>
            </a:pPr>
            <a:r>
              <a:rPr lang="en" sz="2400" dirty="0"/>
              <a:t>Fundamentals of WAA</a:t>
            </a:r>
          </a:p>
          <a:p>
            <a:pPr marL="514350" lvl="0" indent="-285750">
              <a:buFont typeface="Arial" panose="020B0604020202020204" pitchFamily="34" charset="0"/>
              <a:buChar char="•"/>
            </a:pPr>
            <a:r>
              <a:rPr lang="en" sz="2400" dirty="0"/>
              <a:t>Specifics of WAA</a:t>
            </a:r>
          </a:p>
          <a:p>
            <a:pPr marL="514350" lvl="0" indent="-285750">
              <a:buFont typeface="Arial" panose="020B0604020202020204" pitchFamily="34" charset="0"/>
              <a:buChar char="•"/>
            </a:pPr>
            <a:r>
              <a:rPr lang="en" sz="2400" dirty="0"/>
              <a:t>Components of a generic AA</a:t>
            </a:r>
          </a:p>
          <a:p>
            <a:pPr marL="514350" lvl="0" indent="-285750">
              <a:buFont typeface="Arial" panose="020B0604020202020204" pitchFamily="34" charset="0"/>
              <a:buChar char="•"/>
            </a:pPr>
            <a:r>
              <a:rPr lang="en" sz="2400" dirty="0"/>
              <a:t>Layered Architecture</a:t>
            </a:r>
          </a:p>
          <a:p>
            <a:pPr marL="514350" lvl="0" indent="-285750">
              <a:buFont typeface="Arial" panose="020B0604020202020204" pitchFamily="34" charset="0"/>
              <a:buChar char="•"/>
            </a:pPr>
            <a:r>
              <a:rPr lang="en" sz="2400"/>
              <a:t>Data-aspect </a:t>
            </a:r>
            <a:r>
              <a:rPr lang="en" sz="2400" smtClean="0"/>
              <a:t>architectures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4114228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Fundamentals of WAA: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82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858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Architecture means how the components are arranged and how these components communicate with each other</a:t>
            </a:r>
          </a:p>
          <a:p>
            <a:pPr marL="6858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Architecure describes the structure</a:t>
            </a:r>
          </a:p>
          <a:p>
            <a:pPr marL="685800" lvl="0" indent="-457200">
              <a:buFont typeface="Arial" panose="020B0604020202020204" pitchFamily="34" charset="0"/>
              <a:buChar char="•"/>
            </a:pPr>
            <a:r>
              <a:rPr lang="en-US" sz="2400" dirty="0"/>
              <a:t>I</a:t>
            </a:r>
            <a:r>
              <a:rPr lang="en-US" sz="2400" dirty="0" smtClean="0"/>
              <a:t>t </a:t>
            </a:r>
            <a:r>
              <a:rPr lang="en-US" sz="2400" dirty="0"/>
              <a:t>can be considered a building design and flow chart for </a:t>
            </a:r>
            <a:r>
              <a:rPr lang="en-US" sz="2400" dirty="0" smtClean="0"/>
              <a:t>a software product</a:t>
            </a:r>
          </a:p>
          <a:p>
            <a:pPr marL="685800" lvl="0" indent="-457200">
              <a:buFont typeface="Arial" panose="020B0604020202020204" pitchFamily="34" charset="0"/>
              <a:buChar char="•"/>
            </a:pPr>
            <a:r>
              <a:rPr lang="en-US" sz="2400" i="1" dirty="0"/>
              <a:t>Architecture makes a system </a:t>
            </a:r>
            <a:r>
              <a:rPr lang="en-US" sz="2400" i="1" dirty="0" smtClean="0"/>
              <a:t>understandable</a:t>
            </a:r>
          </a:p>
          <a:p>
            <a:pPr marL="685800" lvl="0" indent="-457200">
              <a:buFont typeface="Arial" panose="020B0604020202020204" pitchFamily="34" charset="0"/>
              <a:buChar char="•"/>
            </a:pPr>
            <a:r>
              <a:rPr lang="en-US" sz="2400" i="1" dirty="0"/>
              <a:t>Architecture represents the framework for a flexible </a:t>
            </a:r>
            <a:r>
              <a:rPr lang="en-US" sz="2400" i="1" dirty="0" smtClean="0"/>
              <a:t>system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00099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Fundamentals of WAA: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82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85800" lvl="0" indent="-457200">
              <a:buFont typeface="Arial" panose="020B0604020202020204" pitchFamily="34" charset="0"/>
              <a:buChar char="•"/>
            </a:pPr>
            <a:r>
              <a:rPr lang="en-US" sz="2400" dirty="0"/>
              <a:t>The quality of </a:t>
            </a:r>
            <a:r>
              <a:rPr lang="en-US" sz="2400" dirty="0" smtClean="0"/>
              <a:t>an application/software </a:t>
            </a:r>
            <a:r>
              <a:rPr lang="en-US" sz="2400" dirty="0"/>
              <a:t>is considerably influenced by its underlying architecture.</a:t>
            </a:r>
          </a:p>
          <a:p>
            <a:pPr marL="685800" lvl="0" indent="-457200">
              <a:buFont typeface="Arial" panose="020B0604020202020204" pitchFamily="34" charset="0"/>
              <a:buChar char="•"/>
            </a:pPr>
            <a:r>
              <a:rPr lang="en-US" sz="2400" dirty="0"/>
              <a:t>Poor performance, insufficient maintainability and expandability, and low availability of a </a:t>
            </a:r>
            <a:r>
              <a:rPr lang="en-US" sz="2400" dirty="0" smtClean="0"/>
              <a:t>Web </a:t>
            </a:r>
            <a:r>
              <a:rPr lang="en-US" sz="2400" dirty="0"/>
              <a:t>application are often caused by an inappropriate </a:t>
            </a:r>
            <a:r>
              <a:rPr lang="en-US" sz="2400" dirty="0" smtClean="0"/>
              <a:t>architecture</a:t>
            </a:r>
          </a:p>
          <a:p>
            <a:pPr marL="685800" lvl="0" indent="-457200">
              <a:buFont typeface="Arial" panose="020B0604020202020204" pitchFamily="34" charset="0"/>
              <a:buChar char="•"/>
            </a:pPr>
            <a:r>
              <a:rPr lang="en-US" sz="2400" dirty="0"/>
              <a:t>The architecture of an application </a:t>
            </a:r>
            <a:r>
              <a:rPr lang="en-US" sz="2400" dirty="0" smtClean="0"/>
              <a:t>is </a:t>
            </a:r>
            <a:r>
              <a:rPr lang="en-US" sz="2400" dirty="0"/>
              <a:t>influenced by functional </a:t>
            </a:r>
            <a:r>
              <a:rPr lang="en-US" sz="2400" dirty="0" smtClean="0"/>
              <a:t>requirements, technical constraints, development rules (coding guidelines), distribution aspects (end users) and system integrations.</a:t>
            </a: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1581255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Fundamentals of WAA: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/>
            <a:r>
              <a:rPr lang="en" sz="2400" b="1" dirty="0" smtClean="0"/>
              <a:t>Frameworks: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A framework </a:t>
            </a:r>
            <a:r>
              <a:rPr lang="en-US" sz="2400" dirty="0" smtClean="0"/>
              <a:t>is a </a:t>
            </a:r>
            <a:r>
              <a:rPr lang="en-US" sz="2400" dirty="0"/>
              <a:t>reusable software system with general functionality already </a:t>
            </a:r>
            <a:r>
              <a:rPr lang="en-US" sz="2400" dirty="0" smtClean="0"/>
              <a:t>implemented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The framework </a:t>
            </a:r>
            <a:r>
              <a:rPr lang="en-US" sz="2400" dirty="0" smtClean="0"/>
              <a:t>serves as </a:t>
            </a:r>
            <a:r>
              <a:rPr lang="en-US" sz="2400" dirty="0"/>
              <a:t>a blueprint for the basic architecture and basic functionalities for a specific field of </a:t>
            </a:r>
            <a:r>
              <a:rPr lang="en-US" sz="2400" dirty="0" smtClean="0"/>
              <a:t>application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This means that the architectural knowledge contained in a framework can be fully adopted </a:t>
            </a:r>
            <a:r>
              <a:rPr lang="en-US" sz="2400" dirty="0" smtClean="0"/>
              <a:t>in the application</a:t>
            </a:r>
            <a:endParaRPr lang="en-US" sz="2400" dirty="0"/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High degree of training efforts, lack of standards for integration of different frameworks, dependance on manufacturers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4114535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Specifics of WAA: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We can see that Web application requirements are more demanding </a:t>
            </a:r>
            <a:r>
              <a:rPr lang="en-US" sz="2400" dirty="0" smtClean="0"/>
              <a:t>than requirements </a:t>
            </a:r>
            <a:r>
              <a:rPr lang="en-US" sz="2400" dirty="0"/>
              <a:t>for comparable traditional software </a:t>
            </a:r>
            <a:r>
              <a:rPr lang="en-US" sz="2400" dirty="0" smtClean="0"/>
              <a:t>systems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This development, especially </a:t>
            </a:r>
            <a:r>
              <a:rPr lang="en-US" sz="2400" dirty="0" smtClean="0"/>
              <a:t>with regard </a:t>
            </a:r>
            <a:r>
              <a:rPr lang="en-US" sz="2400" dirty="0"/>
              <a:t>to changeability, performance, security, scalability, and availability, has encouraged </a:t>
            </a:r>
            <a:r>
              <a:rPr lang="en-US" sz="2400" dirty="0" smtClean="0"/>
              <a:t>the proposal </a:t>
            </a:r>
            <a:r>
              <a:rPr lang="en-US" sz="2400" dirty="0"/>
              <a:t>and introduction of specific technical infrastructures both for the development and </a:t>
            </a:r>
            <a:r>
              <a:rPr lang="en-US" sz="2400" dirty="0" smtClean="0"/>
              <a:t>the operation </a:t>
            </a:r>
            <a:r>
              <a:rPr lang="en-US" sz="2400" dirty="0"/>
              <a:t>of Web applications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31038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Specifics of WAA: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Many aspects need to be considered while developing or planning a web application architecture e.g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Internationalization, character sets, representation mechanisms (e.g arabic character from right to left)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I</a:t>
            </a:r>
            <a:r>
              <a:rPr lang="en-US" sz="2400" dirty="0" smtClean="0"/>
              <a:t>nhomogeneity </a:t>
            </a:r>
            <a:r>
              <a:rPr lang="en-US" sz="2400" dirty="0"/>
              <a:t>and </a:t>
            </a:r>
            <a:r>
              <a:rPr lang="en-US" sz="2400" dirty="0" smtClean="0"/>
              <a:t>immaturity of </a:t>
            </a:r>
            <a:r>
              <a:rPr lang="en-US" sz="2400" dirty="0"/>
              <a:t>technical </a:t>
            </a:r>
            <a:r>
              <a:rPr lang="en-US" sz="2400" dirty="0" smtClean="0"/>
              <a:t>infrastructures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survey disclosed that newly introduced product versions have been slower than their predecessors,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that new functionalities have </a:t>
            </a:r>
            <a:r>
              <a:rPr lang="en-US" sz="2400" dirty="0" smtClean="0"/>
              <a:t>caused incompatibilities </a:t>
            </a:r>
            <a:r>
              <a:rPr lang="en-US" sz="2400" dirty="0"/>
              <a:t>in the existing application code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3688481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Components of a generic AA: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  <p:pic>
        <p:nvPicPr>
          <p:cNvPr id="4" name="Picture 3" descr="C:\Users\junaid\Desktop\components of an architectur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75" y="947195"/>
            <a:ext cx="8340582" cy="408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9578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107495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Components of a generic AA: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7195"/>
            <a:ext cx="8222100" cy="40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Client</a:t>
            </a:r>
            <a:r>
              <a:rPr lang="en-US" sz="2400" dirty="0"/>
              <a:t>: Generally a browser (</a:t>
            </a:r>
            <a:r>
              <a:rPr lang="en-US" sz="2400" i="1" dirty="0"/>
              <a:t>user agent</a:t>
            </a:r>
            <a:r>
              <a:rPr lang="en-US" sz="2400" dirty="0"/>
              <a:t>) is controlled by a user to operate the </a:t>
            </a:r>
            <a:r>
              <a:rPr lang="en-US" sz="2400" dirty="0" smtClean="0"/>
              <a:t>Web application</a:t>
            </a:r>
            <a:r>
              <a:rPr lang="en-US" sz="2400" dirty="0"/>
              <a:t>. The client’s functionality can be expanded by installing plug-ins and </a:t>
            </a:r>
            <a:r>
              <a:rPr lang="en-US" sz="2400" dirty="0" smtClean="0"/>
              <a:t>applets.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Firewall</a:t>
            </a:r>
            <a:r>
              <a:rPr lang="en-US" sz="2400" dirty="0"/>
              <a:t>: A piece of software regulating the communication between insecure networks</a:t>
            </a:r>
            <a:br>
              <a:rPr lang="en-US" sz="2400" dirty="0"/>
            </a:br>
            <a:r>
              <a:rPr lang="en-US" sz="2400" dirty="0"/>
              <a:t>(e.g., the Internet) and secure networks (e.g., corporate LANs). This communication </a:t>
            </a:r>
            <a:r>
              <a:rPr lang="en-US" sz="2400" dirty="0" smtClean="0"/>
              <a:t>is filtered </a:t>
            </a:r>
            <a:r>
              <a:rPr lang="en-US" sz="2400" dirty="0"/>
              <a:t>by access rules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2122860088"/>
      </p:ext>
    </p:extLst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1036</Words>
  <Application>Microsoft Office PowerPoint</Application>
  <PresentationFormat>On-screen Show (16:9)</PresentationFormat>
  <Paragraphs>96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Roboto</vt:lpstr>
      <vt:lpstr>material</vt:lpstr>
      <vt:lpstr>Web Engineering CS-4513  Prepared By: Junaid Hassan Lecturer at UOS M.B.Din Campus junaidte14@gmail.com</vt:lpstr>
      <vt:lpstr>Topic:</vt:lpstr>
      <vt:lpstr>Fundamentals of WAA:</vt:lpstr>
      <vt:lpstr>Fundamentals of WAA:</vt:lpstr>
      <vt:lpstr>Fundamentals of WAA:</vt:lpstr>
      <vt:lpstr>Specifics of WAA:</vt:lpstr>
      <vt:lpstr>Specifics of WAA:</vt:lpstr>
      <vt:lpstr>Components of a generic AA:</vt:lpstr>
      <vt:lpstr>Components of a generic AA:</vt:lpstr>
      <vt:lpstr>Components of a generic AA:</vt:lpstr>
      <vt:lpstr>Components of a generic AA:</vt:lpstr>
      <vt:lpstr>Components of a generic AA:</vt:lpstr>
      <vt:lpstr>Layered Architectures:</vt:lpstr>
      <vt:lpstr>Layered Architectures:</vt:lpstr>
      <vt:lpstr>N-Layered Architectures:</vt:lpstr>
      <vt:lpstr>N-Layered Architectures:</vt:lpstr>
      <vt:lpstr>N-Layered Architectures:</vt:lpstr>
      <vt:lpstr>Data-Aspect Architectures:</vt:lpstr>
      <vt:lpstr>Data-Aspect Architectures:</vt:lpstr>
      <vt:lpstr>Data-Aspect Architectures:</vt:lpstr>
      <vt:lpstr>Data-Aspect Architectures:</vt:lpstr>
      <vt:lpstr>MVC Architecture:</vt:lpstr>
      <vt:lpstr>MVC Architecture:</vt:lpstr>
      <vt:lpstr>MVC Architecture:</vt:lpstr>
      <vt:lpstr>Summary: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Engineering CS-4513</dc:title>
  <cp:lastModifiedBy>Admin</cp:lastModifiedBy>
  <cp:revision>34</cp:revision>
  <dcterms:modified xsi:type="dcterms:W3CDTF">2017-05-07T13:44:35Z</dcterms:modified>
</cp:coreProperties>
</file>