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7" r:id="rId36"/>
  </p:sldIdLst>
  <p:sldSz cx="9144000" cy="5143500" type="screen16x9"/>
  <p:notesSz cx="6858000" cy="9144000"/>
  <p:embeddedFontLs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7" autoAdjust="0"/>
  </p:normalViewPr>
  <p:slideViewPr>
    <p:cSldViewPr snapToGrid="0">
      <p:cViewPr varScale="1">
        <p:scale>
          <a:sx n="88" d="100"/>
          <a:sy n="88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3684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04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DTD: Document Type Definition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123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DTD: Document Type Definition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267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DTD: Document Type Definition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820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DTD: Document Type Definition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646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77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782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787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71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92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56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526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131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185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273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155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386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499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124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677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281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60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621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395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903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0915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011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129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0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49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91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6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78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86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DTD: Document Type Definition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03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modo.com/interaction-design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mbysoft.com/essays/userInterfaceDesig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Web </a:t>
            </a:r>
            <a:r>
              <a:rPr lang="en" dirty="0" smtClean="0"/>
              <a:t>Engineering</a:t>
            </a:r>
            <a:endParaRPr lang="en" dirty="0"/>
          </a:p>
          <a:p>
            <a:pPr lvl="0" algn="ctr"/>
            <a:r>
              <a:rPr lang="en" dirty="0" smtClean="0"/>
              <a:t>CS-4513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1800" dirty="0"/>
              <a:t>Prepared By:</a:t>
            </a:r>
            <a:br>
              <a:rPr lang="en" sz="1800" dirty="0"/>
            </a:br>
            <a:r>
              <a:rPr lang="en" sz="1800" dirty="0"/>
              <a:t>Junaid Hassan</a:t>
            </a:r>
            <a:br>
              <a:rPr lang="en" sz="1800" dirty="0"/>
            </a:br>
            <a:r>
              <a:rPr lang="en" sz="1800" dirty="0"/>
              <a:t>Lecturer at UOS M.B.Din Campus</a:t>
            </a:r>
            <a:br>
              <a:rPr lang="en" sz="1800" dirty="0"/>
            </a:br>
            <a:r>
              <a:rPr lang="en" sz="1800" dirty="0"/>
              <a:t>junaidte14@gmail.com</a:t>
            </a:r>
            <a:endParaRPr lang="en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XML is a software- and hardware-independent tool for storing and transporting </a:t>
            </a:r>
            <a:r>
              <a:rPr lang="en-US" sz="2400" dirty="0" smtClean="0"/>
              <a:t>data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XML stands for eXtensible Markup Language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XML was designed to carry data - with focus on what data is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XML tags are not predefined like HTML tags </a:t>
            </a:r>
            <a:r>
              <a:rPr lang="en-US" sz="2400" dirty="0" smtClean="0"/>
              <a:t>are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XML stores data in plain text format. This provides a software- and hardware-independent way of storing, transporting, and sharing data.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47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Software </a:t>
            </a:r>
            <a:r>
              <a:rPr lang="en-US" sz="2400" dirty="0" smtClean="0"/>
              <a:t>Design (programmers):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The first steps towards “dynamics” were HTML forms. With their introduction, the significance</a:t>
            </a:r>
            <a:br>
              <a:rPr lang="en-US" sz="2400" dirty="0"/>
            </a:br>
            <a:r>
              <a:rPr lang="en-US" sz="2400" dirty="0"/>
              <a:t>of script languages increased dramatically, since they could be tailored specifically to </a:t>
            </a:r>
            <a:r>
              <a:rPr lang="en-US" sz="2400" dirty="0" smtClean="0"/>
              <a:t>the processing </a:t>
            </a:r>
            <a:r>
              <a:rPr lang="en-US" sz="2400" dirty="0"/>
              <a:t>needs of browsers or servers and were easy to handle</a:t>
            </a:r>
            <a:r>
              <a:rPr lang="en-US" sz="2400" dirty="0" smtClean="0"/>
              <a:t>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Scripts </a:t>
            </a:r>
            <a:r>
              <a:rPr lang="en-US" sz="2400" dirty="0"/>
              <a:t>are generally used </a:t>
            </a:r>
            <a:r>
              <a:rPr lang="en-US" sz="2400" dirty="0" smtClean="0"/>
              <a:t>to create </a:t>
            </a:r>
            <a:r>
              <a:rPr lang="en-US" sz="2400" dirty="0"/>
              <a:t>HTML pages on the fly, depending on inputs in an HTML </a:t>
            </a:r>
            <a:r>
              <a:rPr lang="en-US" sz="2400" dirty="0" smtClean="0"/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380225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objective of programmable web was to create / modify the contents of the web page dynamically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This objective was somewhat implemented through Javascript using document object model (DOM)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Where we can access all elements/tags of web document using object model (dot notation) i.e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Document.getElementByTagName(“h1”) etc. </a:t>
            </a:r>
          </a:p>
        </p:txBody>
      </p:sp>
    </p:spTree>
    <p:extLst>
      <p:ext uri="{BB962C8B-B14F-4D97-AF65-F5344CB8AC3E}">
        <p14:creationId xmlns:p14="http://schemas.microsoft.com/office/powerpoint/2010/main" val="380187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Presentation design</a:t>
            </a:r>
            <a:r>
              <a:rPr lang="en-US" sz="2400" dirty="0"/>
              <a:t>: This design has the output of documents, media, and data (in the </a:t>
            </a:r>
            <a:r>
              <a:rPr lang="en-US" sz="2400" dirty="0" smtClean="0"/>
              <a:t>sense of </a:t>
            </a:r>
            <a:r>
              <a:rPr lang="en-US" sz="2400" dirty="0"/>
              <a:t>an information system, or in the sense of application data of a software component) </a:t>
            </a:r>
            <a:r>
              <a:rPr lang="en-US" sz="2400" dirty="0" smtClean="0"/>
              <a:t>on its </a:t>
            </a:r>
            <a:r>
              <a:rPr lang="en-US" sz="2400" dirty="0"/>
              <a:t>component </a:t>
            </a:r>
            <a:r>
              <a:rPr lang="en-US" sz="2400" dirty="0" smtClean="0"/>
              <a:t>side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Interaction design</a:t>
            </a:r>
            <a:r>
              <a:rPr lang="en-US" sz="2400" dirty="0"/>
              <a:t>: This part is concerned with the control flow of a user’s interaction </a:t>
            </a:r>
            <a:r>
              <a:rPr lang="en-US" sz="2400" dirty="0" smtClean="0"/>
              <a:t>with a </a:t>
            </a:r>
            <a:r>
              <a:rPr lang="en-US" sz="2400" dirty="0"/>
              <a:t>Web </a:t>
            </a:r>
            <a:r>
              <a:rPr lang="en-US" sz="2400" dirty="0" smtClean="0"/>
              <a:t>application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Functional </a:t>
            </a:r>
            <a:r>
              <a:rPr lang="en-US" sz="2400" i="1" dirty="0" smtClean="0"/>
              <a:t>design</a:t>
            </a:r>
            <a:r>
              <a:rPr lang="en-US" sz="2400" dirty="0" smtClean="0"/>
              <a:t>: emphasizing </a:t>
            </a:r>
            <a:r>
              <a:rPr lang="en-US" sz="2400" dirty="0"/>
              <a:t>the software developer’s </a:t>
            </a:r>
            <a:r>
              <a:rPr lang="en-US" sz="2400" dirty="0" smtClean="0"/>
              <a:t>perspective i.e the main functionality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246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Presentation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 a presentation design, “media designers</a:t>
            </a:r>
            <a:r>
              <a:rPr lang="en-US" sz="2400" dirty="0" smtClean="0"/>
              <a:t>” </a:t>
            </a:r>
            <a:r>
              <a:rPr lang="en-US" sz="2400" dirty="0"/>
              <a:t>define the look and – to </a:t>
            </a:r>
            <a:r>
              <a:rPr lang="en-US" sz="2400" dirty="0" smtClean="0"/>
              <a:t>some extent </a:t>
            </a:r>
            <a:r>
              <a:rPr lang="en-US" sz="2400" dirty="0"/>
              <a:t>– the structure of how multimedia contents are </a:t>
            </a:r>
            <a:r>
              <a:rPr lang="en-US" sz="2400" dirty="0" smtClean="0"/>
              <a:t>presented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odern </a:t>
            </a:r>
            <a:r>
              <a:rPr lang="en-US" sz="2400" dirty="0"/>
              <a:t>presentation design follows the conceptual separation of </a:t>
            </a:r>
            <a:r>
              <a:rPr lang="en-US" sz="2400" dirty="0" smtClean="0"/>
              <a:t>a Web </a:t>
            </a:r>
            <a:r>
              <a:rPr lang="en-US" sz="2400" dirty="0"/>
              <a:t>application’s content and its </a:t>
            </a:r>
            <a:r>
              <a:rPr lang="en-US" sz="2400" dirty="0" smtClean="0"/>
              <a:t>presentation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good presentation design allows us </a:t>
            </a:r>
            <a:r>
              <a:rPr lang="en-US" sz="2400" dirty="0" smtClean="0"/>
              <a:t>to flexibly </a:t>
            </a:r>
            <a:r>
              <a:rPr lang="en-US" sz="2400" dirty="0"/>
              <a:t>adapt the presentation to various cultural, technological, and contextual </a:t>
            </a:r>
            <a:r>
              <a:rPr lang="en-US" sz="2400" dirty="0" smtClean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87589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Presentation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 addition, many Web pages, Web applications and entire Web sites are restructured or </a:t>
            </a:r>
            <a:r>
              <a:rPr lang="en-US" sz="2400" dirty="0" smtClean="0"/>
              <a:t>fitted with </a:t>
            </a:r>
            <a:r>
              <a:rPr lang="en-US" sz="2400" dirty="0"/>
              <a:t>a new visual </a:t>
            </a:r>
            <a:r>
              <a:rPr lang="en-US" sz="2400" dirty="0" smtClean="0"/>
              <a:t>design during </a:t>
            </a:r>
            <a:r>
              <a:rPr lang="en-US" sz="2400" dirty="0"/>
              <a:t>their </a:t>
            </a:r>
            <a:r>
              <a:rPr lang="en-US" sz="2400" dirty="0" smtClean="0"/>
              <a:t>lifecycles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Tools available to create Web applications can be grouped into two categories by </a:t>
            </a:r>
            <a:r>
              <a:rPr lang="en-US" sz="2400" dirty="0" smtClean="0"/>
              <a:t>how they </a:t>
            </a:r>
            <a:r>
              <a:rPr lang="en-US" sz="2400" dirty="0"/>
              <a:t>support the presentation design: conventional </a:t>
            </a:r>
            <a:r>
              <a:rPr lang="en-US" sz="2400" i="1" dirty="0"/>
              <a:t>page editors </a:t>
            </a:r>
            <a:r>
              <a:rPr lang="en-US" sz="2400" dirty="0"/>
              <a:t>and more advanced </a:t>
            </a:r>
            <a:r>
              <a:rPr lang="en-US" sz="2400" i="1" dirty="0" smtClean="0"/>
              <a:t>content management </a:t>
            </a:r>
            <a:r>
              <a:rPr lang="en-US" sz="2400" i="1" dirty="0"/>
              <a:t>systems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463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Presentation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200" i="1" dirty="0"/>
              <a:t>Page editors </a:t>
            </a:r>
            <a:r>
              <a:rPr lang="en-US" sz="2200" dirty="0"/>
              <a:t>are generally used to create smaller ad-hoc Internet presences. Their </a:t>
            </a:r>
            <a:r>
              <a:rPr lang="en-US" sz="2200" dirty="0" smtClean="0"/>
              <a:t>major benefits </a:t>
            </a:r>
            <a:r>
              <a:rPr lang="en-US" sz="2200" dirty="0"/>
              <a:t>are that they are similar to standard software, which lets users work in a </a:t>
            </a:r>
            <a:r>
              <a:rPr lang="en-US" sz="2200" dirty="0" smtClean="0"/>
              <a:t>familiar environment</a:t>
            </a:r>
            <a:r>
              <a:rPr lang="en-US" sz="2200" dirty="0"/>
              <a:t>, and that they allow to directly format contents. </a:t>
            </a:r>
            <a:endParaRPr lang="en-US" sz="22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Their </a:t>
            </a:r>
            <a:r>
              <a:rPr lang="en-US" sz="2200" dirty="0"/>
              <a:t>major drawbacks are </a:t>
            </a:r>
            <a:r>
              <a:rPr lang="en-US" sz="2200" dirty="0" smtClean="0"/>
              <a:t>that HTML </a:t>
            </a:r>
            <a:r>
              <a:rPr lang="en-US" sz="2200" dirty="0"/>
              <a:t>knowledge is necessary for </a:t>
            </a:r>
            <a:r>
              <a:rPr lang="en-US" sz="2200" dirty="0" smtClean="0"/>
              <a:t>non-trivial tasks</a:t>
            </a:r>
            <a:r>
              <a:rPr lang="en-US" sz="2200" dirty="0"/>
              <a:t>, and that developers work on page </a:t>
            </a:r>
            <a:r>
              <a:rPr lang="en-US" sz="2200" dirty="0" smtClean="0"/>
              <a:t>level, which </a:t>
            </a:r>
            <a:r>
              <a:rPr lang="en-US" sz="2200" dirty="0"/>
              <a:t>means that they can easily lose the bigger conceptual picture</a:t>
            </a:r>
            <a:r>
              <a:rPr lang="en-US" sz="2200" dirty="0" smtClean="0"/>
              <a:t>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813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Presentation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000" dirty="0"/>
              <a:t>In contrast to page editors, </a:t>
            </a:r>
            <a:r>
              <a:rPr lang="en-US" sz="2000" i="1" dirty="0"/>
              <a:t>content management systems </a:t>
            </a:r>
            <a:r>
              <a:rPr lang="en-US" sz="2000" dirty="0"/>
              <a:t>allow separating the editorial </a:t>
            </a:r>
            <a:r>
              <a:rPr lang="en-US" sz="2000" dirty="0" smtClean="0"/>
              <a:t>activities from </a:t>
            </a:r>
            <a:r>
              <a:rPr lang="en-US" sz="2000" dirty="0"/>
              <a:t>the layout, facilitating the maintenance of an Internet presence</a:t>
            </a:r>
            <a:r>
              <a:rPr lang="en-US" sz="2000" dirty="0" smtClean="0"/>
              <a:t>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means, however, </a:t>
            </a:r>
            <a:r>
              <a:rPr lang="en-US" sz="2000" dirty="0" smtClean="0"/>
              <a:t>that the </a:t>
            </a:r>
            <a:r>
              <a:rPr lang="en-US" sz="2000" dirty="0"/>
              <a:t>structure of an Internet presentation has to </a:t>
            </a:r>
            <a:r>
              <a:rPr lang="en-US" sz="2000" dirty="0" smtClean="0"/>
              <a:t>be mapped</a:t>
            </a:r>
            <a:r>
              <a:rPr lang="en-US" sz="2000" dirty="0"/>
              <a:t>. The specifics of content </a:t>
            </a:r>
            <a:r>
              <a:rPr lang="en-US" sz="2000" dirty="0" smtClean="0"/>
              <a:t>management systems </a:t>
            </a:r>
            <a:r>
              <a:rPr lang="en-US" sz="2000" dirty="0"/>
              <a:t>are that special tools for </a:t>
            </a:r>
            <a:r>
              <a:rPr lang="en-US" sz="2000" dirty="0" smtClean="0"/>
              <a:t>various participating </a:t>
            </a:r>
            <a:r>
              <a:rPr lang="en-US" sz="2000" dirty="0"/>
              <a:t>roles, e.g., graphic artists or editors, are</a:t>
            </a:r>
            <a:br>
              <a:rPr lang="en-US" sz="2000" dirty="0"/>
            </a:br>
            <a:r>
              <a:rPr lang="en-US" sz="2000" dirty="0"/>
              <a:t>available, while HTML knowledge is normally not </a:t>
            </a:r>
            <a:r>
              <a:rPr lang="en-US" sz="2000" dirty="0" smtClean="0"/>
              <a:t>required.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Another </a:t>
            </a:r>
            <a:r>
              <a:rPr lang="en-US" sz="2000" dirty="0"/>
              <a:t>benefit is that </a:t>
            </a:r>
            <a:r>
              <a:rPr lang="en-US" sz="2000" dirty="0" smtClean="0"/>
              <a:t>content, layout</a:t>
            </a:r>
            <a:r>
              <a:rPr lang="en-US" sz="2000" dirty="0"/>
              <a:t>, and navigation are separate, the contents of single information units are specified, </a:t>
            </a:r>
            <a:r>
              <a:rPr lang="en-US" sz="2000" dirty="0" smtClean="0"/>
              <a:t>and workflows </a:t>
            </a:r>
            <a:r>
              <a:rPr lang="en-US" sz="2000" dirty="0"/>
              <a:t>can be mapped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773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Presentation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Device-independent development approaches: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Enhanced requirements on the presentation design result from an increasing demand to consider</a:t>
            </a:r>
            <a:br>
              <a:rPr lang="en-US" sz="2400" dirty="0"/>
            </a:br>
            <a:r>
              <a:rPr lang="en-US" sz="2400" dirty="0"/>
              <a:t>the trend towards a large number of different Web-enabled devices in the design of </a:t>
            </a:r>
            <a:r>
              <a:rPr lang="en-US" sz="2400" dirty="0" smtClean="0"/>
              <a:t>Web applications</a:t>
            </a:r>
            <a:endParaRPr lang="en-US" sz="2400" dirty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 in conclusion we have to design the pesentation layer so that it is flexible enough to respond to different devices by dynamically changing the viewport.</a:t>
            </a:r>
          </a:p>
        </p:txBody>
      </p:sp>
    </p:spTree>
    <p:extLst>
      <p:ext uri="{BB962C8B-B14F-4D97-AF65-F5344CB8AC3E}">
        <p14:creationId xmlns:p14="http://schemas.microsoft.com/office/powerpoint/2010/main" val="269415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Interaction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Interaction design concerns the intersection of the visual, dynamic, functional, and </a:t>
            </a:r>
            <a:r>
              <a:rPr lang="en-US" sz="2400" dirty="0" smtClean="0"/>
              <a:t>technical elements </a:t>
            </a:r>
            <a:r>
              <a:rPr lang="en-US" sz="2400" dirty="0"/>
              <a:t>of Web </a:t>
            </a:r>
            <a:r>
              <a:rPr lang="en-US" sz="2400" dirty="0" smtClean="0"/>
              <a:t>applications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Its major purpose is to combine these elements and </a:t>
            </a:r>
            <a:r>
              <a:rPr lang="en-US" sz="2400" dirty="0" smtClean="0"/>
              <a:t>smooth conflicts </a:t>
            </a:r>
            <a:r>
              <a:rPr lang="en-US" sz="2400" dirty="0"/>
              <a:t>between them, in order to offer the users an interesting and attractive as well as</a:t>
            </a:r>
            <a:br>
              <a:rPr lang="en-US" sz="2400" dirty="0"/>
            </a:br>
            <a:r>
              <a:rPr lang="en-US" sz="2400" dirty="0"/>
              <a:t>consistent and easy-to-understand </a:t>
            </a:r>
            <a:r>
              <a:rPr lang="en-US" sz="2400" dirty="0" smtClean="0"/>
              <a:t>experience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We can divide </a:t>
            </a:r>
            <a:r>
              <a:rPr lang="en-US" sz="2400" dirty="0"/>
              <a:t>the interaction of Web applications into four aspects: user interaction, user interface</a:t>
            </a:r>
            <a:br>
              <a:rPr lang="en-US" sz="2400" dirty="0"/>
            </a:br>
            <a:r>
              <a:rPr lang="en-US" sz="2400" dirty="0"/>
              <a:t>organization, navigation, and user activities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00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Topic: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spcBef>
                <a:spcPts val="0"/>
              </a:spcBef>
            </a:pPr>
            <a:r>
              <a:rPr lang="en" sz="3200" dirty="0" smtClean="0"/>
              <a:t>Technology-Aware Web Application Design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sz="3200" dirty="0" smtClean="0"/>
              <a:t>Web design from an evolutionary perspective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dirty="0" smtClean="0"/>
              <a:t>P</a:t>
            </a:r>
            <a:r>
              <a:rPr lang="en" sz="3200" dirty="0" smtClean="0"/>
              <a:t>resentation design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sz="3200" dirty="0" smtClean="0"/>
              <a:t>Interaction design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sz="3200" dirty="0" smtClean="0"/>
              <a:t>Functional design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sz="3200" dirty="0" smtClean="0"/>
              <a:t>Outlook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Interaction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User Interaction: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Interaction design is a process in which designers focus on creating engaging web interfaces with logical and thought out behaviors and actions. </a:t>
            </a: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Successful </a:t>
            </a:r>
            <a:r>
              <a:rPr lang="en-US" sz="2400" dirty="0"/>
              <a:t>interactive design uses technology and principles of good communication to create desired user experiences</a:t>
            </a:r>
            <a:r>
              <a:rPr lang="en-US" sz="2400" dirty="0" smtClean="0"/>
              <a:t>.</a:t>
            </a:r>
          </a:p>
          <a:p>
            <a:pPr marL="228600" lvl="0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502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Interaction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User Interaction: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An interaction designer is the person on the design, development, creative or marketing team that helps form and create a design strategy, identify key interactions of the product, create prototypes to test concepts and stay current on technology and trends that will impact </a:t>
            </a:r>
            <a:r>
              <a:rPr lang="en-US" sz="2400" dirty="0" smtClean="0"/>
              <a:t>users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To make is it simple: Companies hire an interaction designer to make sure their digital applications work and function in the hands of users.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0500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Interaction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Picture 3" descr="C:\Users\junaid\Desktop\user interactio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" y="1208314"/>
            <a:ext cx="7794170" cy="359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Interaction Design :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 fundamental reality of application development is that the </a:t>
            </a:r>
            <a:r>
              <a:rPr lang="en-US" sz="2400" b="1" dirty="0"/>
              <a:t>user interface</a:t>
            </a:r>
            <a:r>
              <a:rPr lang="en-US" sz="2400" dirty="0"/>
              <a:t> is the system to </a:t>
            </a:r>
            <a:r>
              <a:rPr lang="en-US" sz="2400" dirty="0" smtClean="0"/>
              <a:t>the users</a:t>
            </a:r>
            <a:r>
              <a:rPr lang="en-US" sz="2400" dirty="0"/>
              <a:t>.  What users want is </a:t>
            </a:r>
            <a:r>
              <a:rPr lang="en-US" sz="2400" dirty="0" smtClean="0"/>
              <a:t>that the </a:t>
            </a:r>
            <a:r>
              <a:rPr lang="en-US" sz="2400" dirty="0"/>
              <a:t>developers </a:t>
            </a:r>
            <a:r>
              <a:rPr lang="en-US" sz="2400" dirty="0" smtClean="0"/>
              <a:t>should </a:t>
            </a:r>
            <a:r>
              <a:rPr lang="en-US" sz="2400" dirty="0"/>
              <a:t>build applications that meet their needs and that are easy to use</a:t>
            </a:r>
            <a:r>
              <a:rPr lang="en-US" sz="2400" dirty="0" smtClean="0"/>
              <a:t>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Too </a:t>
            </a:r>
            <a:r>
              <a:rPr lang="en-US" sz="2400" dirty="0"/>
              <a:t>many developers think that they are artistic geniuses – they do not bother to follow user interface design standards or invest the effort to make their applications usable, instead </a:t>
            </a:r>
            <a:r>
              <a:rPr lang="en-US" sz="2400" dirty="0" smtClean="0"/>
              <a:t>they mistakenly </a:t>
            </a:r>
            <a:r>
              <a:rPr lang="en-US" sz="2400" dirty="0"/>
              <a:t>believe that the important thing is to make the code clever or to use a really interesting color scheme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65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Interaction Design :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User interface design important for several </a:t>
            </a:r>
            <a:r>
              <a:rPr lang="en-US" sz="2400" dirty="0" smtClean="0"/>
              <a:t>reasons:</a:t>
            </a:r>
            <a:r>
              <a:rPr lang="en-US" sz="2400" dirty="0"/>
              <a:t> </a:t>
            </a: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/>
              <a:t>intuitive the user interface the easier it is to </a:t>
            </a:r>
            <a:r>
              <a:rPr lang="en-US" sz="2400" dirty="0" smtClean="0"/>
              <a:t>use.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better the user interface the easier it is to train people to use it, reducing your training costs</a:t>
            </a:r>
            <a:r>
              <a:rPr lang="en-US" sz="2400" dirty="0" smtClean="0"/>
              <a:t>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better your user interface the less help people will need to use it, reducing your support costs.  </a:t>
            </a: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better your user interface the more your users will like to use it, increasing their satisfaction with the work that you have done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81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Interaction Design :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Tips and Techniques: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Consistency, consistency and consistency: </a:t>
            </a:r>
            <a:r>
              <a:rPr lang="en-US" sz="2400" dirty="0"/>
              <a:t> Put your buttons in consistent places on all your windows, use the same wording in labels and messages, and use a consistent color scheme throughout</a:t>
            </a:r>
            <a:r>
              <a:rPr lang="en-US" sz="2400" dirty="0" smtClean="0"/>
              <a:t>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If it is difficult to get from one screen to another, then your users will quickly become frustrated and give up. </a:t>
            </a: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The text you display on your screens is a primary source of information for your users. If your text is worded poorly, then your interface will be perceived poorly by your users. 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50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Functional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process of responding to the needs or desires of the people who will use an item in a way that allows their needs or desires to be </a:t>
            </a:r>
            <a:r>
              <a:rPr lang="en-US" sz="2400" dirty="0" smtClean="0"/>
              <a:t>met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good functional design means that our applications should be expandable </a:t>
            </a:r>
            <a:r>
              <a:rPr lang="en-US" sz="2400" dirty="0"/>
              <a:t>, </a:t>
            </a:r>
            <a:r>
              <a:rPr lang="en-US" sz="2400" dirty="0" smtClean="0"/>
              <a:t>scalable </a:t>
            </a:r>
            <a:r>
              <a:rPr lang="en-US" sz="2400" dirty="0"/>
              <a:t>, </a:t>
            </a:r>
            <a:r>
              <a:rPr lang="en-US" sz="2400" dirty="0" smtClean="0"/>
              <a:t>and maintainable, among other things</a:t>
            </a:r>
            <a:r>
              <a:rPr lang="en-US" sz="2400" dirty="0"/>
              <a:t>. Particular difficulties are seen in the interplay of </a:t>
            </a:r>
            <a:r>
              <a:rPr lang="en-US" sz="2400" dirty="0" smtClean="0"/>
              <a:t>components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9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Functional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We can integrate systems on three levels, which are to be interpreted as sub-levels of </a:t>
            </a:r>
            <a:r>
              <a:rPr lang="en-US" sz="2400" dirty="0" smtClean="0"/>
              <a:t>the functional </a:t>
            </a:r>
            <a:r>
              <a:rPr lang="en-US" sz="2400" dirty="0"/>
              <a:t>design: the data level, the application level, and the process </a:t>
            </a:r>
            <a:r>
              <a:rPr lang="en-US" sz="2400" dirty="0" smtClean="0"/>
              <a:t>level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 integration on the </a:t>
            </a:r>
            <a:r>
              <a:rPr lang="en-US" sz="2400" i="1" dirty="0"/>
              <a:t>data level</a:t>
            </a:r>
            <a:r>
              <a:rPr lang="en-US" sz="2400" dirty="0"/>
              <a:t>, we make sure that the data between the representations of</a:t>
            </a:r>
            <a:br>
              <a:rPr lang="en-US" sz="2400" dirty="0"/>
            </a:br>
            <a:r>
              <a:rPr lang="en-US" sz="2400" dirty="0"/>
              <a:t>different applications are transformed and </a:t>
            </a:r>
            <a:r>
              <a:rPr lang="en-US" sz="2400" dirty="0" smtClean="0"/>
              <a:t>copied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4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Functional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 integration on the </a:t>
            </a:r>
            <a:r>
              <a:rPr lang="en-US" sz="2400" i="1" dirty="0"/>
              <a:t>application level </a:t>
            </a:r>
            <a:r>
              <a:rPr lang="en-US" sz="2400" dirty="0"/>
              <a:t>(also called </a:t>
            </a:r>
            <a:r>
              <a:rPr lang="en-US" sz="2400" i="1" dirty="0"/>
              <a:t>object level</a:t>
            </a:r>
            <a:r>
              <a:rPr lang="en-US" sz="2400" dirty="0"/>
              <a:t>), the interplay occurs over </a:t>
            </a:r>
            <a:r>
              <a:rPr lang="en-US" sz="2400" dirty="0" smtClean="0"/>
              <a:t>APIs, which </a:t>
            </a:r>
            <a:r>
              <a:rPr lang="en-US" sz="2400" dirty="0"/>
              <a:t>means that time and semantics are closely </a:t>
            </a:r>
            <a:r>
              <a:rPr lang="en-US" sz="2400" dirty="0" smtClean="0"/>
              <a:t>interleaved</a:t>
            </a:r>
            <a:endParaRPr lang="en-US" sz="2400" dirty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However, many details depend </a:t>
            </a:r>
            <a:r>
              <a:rPr lang="en-US" sz="2400" dirty="0" smtClean="0"/>
              <a:t>on the </a:t>
            </a:r>
            <a:r>
              <a:rPr lang="en-US" sz="2400" dirty="0"/>
              <a:t>middleware used for coupling; this issue will be discussed in the next </a:t>
            </a:r>
            <a:r>
              <a:rPr lang="en-US" sz="2400" dirty="0" smtClean="0"/>
              <a:t>section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86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Functional Design: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Middleware has been mentioned above as a technology to link </a:t>
            </a:r>
            <a:r>
              <a:rPr lang="en-US" sz="2400" dirty="0" smtClean="0"/>
              <a:t>applications</a:t>
            </a:r>
            <a:endParaRPr lang="en-US" sz="2400" dirty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For example w3c recommeded XML language can be used a middleware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XML stores data in plain text format. This provides a software- and hardware-independent way of storing, transporting, and sharing data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72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Before going into the details of web design (evolution), let’s discuss ‘Technology Aware Web Application Design’: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An application design which is aware of different technologies/platforms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Designed so that it can work/integrate with any technology/platform and its not obsoleet soon.</a:t>
            </a:r>
          </a:p>
        </p:txBody>
      </p:sp>
    </p:spTree>
    <p:extLst>
      <p:ext uri="{BB962C8B-B14F-4D97-AF65-F5344CB8AC3E}">
        <p14:creationId xmlns:p14="http://schemas.microsoft.com/office/powerpoint/2010/main" val="800099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Outlook: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During the next few years, </a:t>
            </a:r>
            <a:r>
              <a:rPr lang="en-US" sz="2400" dirty="0" smtClean="0"/>
              <a:t>mobile devices </a:t>
            </a:r>
            <a:r>
              <a:rPr lang="en-US" sz="2400" dirty="0"/>
              <a:t>will be of major </a:t>
            </a:r>
            <a:r>
              <a:rPr lang="en-US" sz="2400" dirty="0" smtClean="0"/>
              <a:t>importance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Therefore</a:t>
            </a:r>
            <a:r>
              <a:rPr lang="en-US" sz="2400" dirty="0"/>
              <a:t>, in order to </a:t>
            </a:r>
            <a:r>
              <a:rPr lang="en-US" sz="2400" dirty="0" smtClean="0"/>
              <a:t>be </a:t>
            </a:r>
            <a:r>
              <a:rPr lang="en-US" sz="2400" i="1" dirty="0" smtClean="0"/>
              <a:t>sustainable</a:t>
            </a:r>
            <a:r>
              <a:rPr lang="en-US" sz="2400" dirty="0" smtClean="0"/>
              <a:t>, Web applications have to be prepared for this trend today ,namely by considering two important </a:t>
            </a:r>
            <a:r>
              <a:rPr lang="en-US" sz="2400" dirty="0"/>
              <a:t>concepts, i.e., </a:t>
            </a:r>
            <a:r>
              <a:rPr lang="en-US" sz="2400" i="1" dirty="0"/>
              <a:t>context awareness </a:t>
            </a:r>
            <a:r>
              <a:rPr lang="en-US" sz="2400" dirty="0"/>
              <a:t>and </a:t>
            </a:r>
            <a:r>
              <a:rPr lang="en-US" sz="2400" i="1" dirty="0"/>
              <a:t>device independence</a:t>
            </a:r>
            <a:r>
              <a:rPr lang="en-US" sz="2400" dirty="0"/>
              <a:t>, which will be </a:t>
            </a:r>
            <a:r>
              <a:rPr lang="en-US" sz="2400" dirty="0" smtClean="0"/>
              <a:t>discussed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850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Outlook: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 context-aware application is an application that takes user-specific knowledge – a user’s</a:t>
            </a:r>
            <a:br>
              <a:rPr lang="en-US" sz="2400" dirty="0"/>
            </a:br>
            <a:r>
              <a:rPr lang="en-US" sz="2400" dirty="0"/>
              <a:t>context – to optimally customize both its interaction and its </a:t>
            </a:r>
            <a:r>
              <a:rPr lang="en-US" sz="2400" dirty="0" smtClean="0"/>
              <a:t>function</a:t>
            </a:r>
            <a:endParaRPr lang="en-US" sz="2400" dirty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smtClean="0"/>
              <a:t>In </a:t>
            </a:r>
            <a:r>
              <a:rPr lang="en-US" sz="2400" dirty="0"/>
              <a:t>addition</a:t>
            </a:r>
            <a:r>
              <a:rPr lang="en-US" sz="2400"/>
              <a:t>, </a:t>
            </a:r>
            <a:r>
              <a:rPr lang="en-US" sz="2400" smtClean="0"/>
              <a:t>context awareness </a:t>
            </a:r>
            <a:r>
              <a:rPr lang="en-US" sz="2400" dirty="0"/>
              <a:t>leads to new types of applications, e.g., </a:t>
            </a:r>
            <a:r>
              <a:rPr lang="en-US" sz="2400" i="1" dirty="0"/>
              <a:t>Location-Based Services </a:t>
            </a:r>
            <a:r>
              <a:rPr lang="en-US" sz="2400" dirty="0"/>
              <a:t>(</a:t>
            </a:r>
            <a:r>
              <a:rPr lang="en-US" sz="2400" i="1" dirty="0"/>
              <a:t>LBSs</a:t>
            </a:r>
            <a:r>
              <a:rPr lang="en-US" sz="2400" dirty="0"/>
              <a:t>), </a:t>
            </a:r>
            <a:r>
              <a:rPr lang="en-US" sz="2400"/>
              <a:t>to </a:t>
            </a:r>
            <a:r>
              <a:rPr lang="en-US" sz="2400" smtClean="0"/>
              <a:t>mention one </a:t>
            </a:r>
            <a:r>
              <a:rPr lang="en-US" sz="2400" dirty="0"/>
              <a:t>example. Depending on the location, we could, for instance, display tailored </a:t>
            </a:r>
            <a:r>
              <a:rPr lang="en-US" sz="2400" dirty="0" smtClean="0"/>
              <a:t>information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about restaurants in a user’s neighborhood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27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Outlook: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Device-independent applications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The manufacturers of Web Engineering tools have long understood the problem of </a:t>
            </a:r>
            <a:r>
              <a:rPr lang="en-US" sz="2400" dirty="0" smtClean="0"/>
              <a:t>device independent </a:t>
            </a:r>
            <a:r>
              <a:rPr lang="en-US" sz="2400" dirty="0"/>
              <a:t>applications but they have suggested </a:t>
            </a:r>
            <a:r>
              <a:rPr lang="en-US" sz="2400" dirty="0" smtClean="0"/>
              <a:t>too optimistically </a:t>
            </a:r>
            <a:r>
              <a:rPr lang="en-US" sz="2400" dirty="0"/>
              <a:t>that the problem </a:t>
            </a:r>
            <a:r>
              <a:rPr lang="en-US" sz="2400" dirty="0" smtClean="0"/>
              <a:t>could be </a:t>
            </a:r>
            <a:r>
              <a:rPr lang="en-US" sz="2400" dirty="0"/>
              <a:t>solved by transforming a generic (XML-based) presentation to the markup languages </a:t>
            </a:r>
            <a:r>
              <a:rPr lang="en-US" sz="2400" dirty="0" smtClean="0"/>
              <a:t>used by devices (HTML, WML, etc.)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093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Outlook: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Device-independent applications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implementations of user agents, operating system guidelines, and physical and technical differences of the devices represent major obstacles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in practice. To mention a few examples: partly incomplete implementations and </a:t>
            </a:r>
            <a:r>
              <a:rPr lang="en-US" sz="2400" dirty="0" smtClean="0"/>
              <a:t>different HTML versions, different extent of available user interface elements (e.g., list boxes, radio buttons</a:t>
            </a:r>
            <a:r>
              <a:rPr lang="en-US" sz="2400" dirty="0"/>
              <a:t>), screen size and orientation, and limited computing power or network bandwidth.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38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Outlook: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963328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Device-independent applications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/>
              <a:t>These restrictions have led to several proposals, including WML as a specific markup </a:t>
            </a:r>
            <a:r>
              <a:rPr lang="en-US" sz="2400" dirty="0" smtClean="0"/>
              <a:t>language for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mobile </a:t>
            </a:r>
            <a:r>
              <a:rPr lang="en-US" sz="2400" dirty="0" smtClean="0"/>
              <a:t>devices </a:t>
            </a:r>
          </a:p>
        </p:txBody>
      </p:sp>
    </p:spTree>
    <p:extLst>
      <p:ext uri="{BB962C8B-B14F-4D97-AF65-F5344CB8AC3E}">
        <p14:creationId xmlns:p14="http://schemas.microsoft.com/office/powerpoint/2010/main" val="9931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References: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0613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Text book Ch. 5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3"/>
              </a:rPr>
              <a:t>https://designmodo.com/interaction-design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www.ambysoft.com/essays/userInterfaceDesign.html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520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Initially, Tim Berners-Lee wanted </a:t>
            </a:r>
            <a:r>
              <a:rPr lang="en-US" sz="2400" dirty="0" smtClean="0"/>
              <a:t>to</a:t>
            </a:r>
            <a:r>
              <a:rPr lang="en-US" sz="2400" dirty="0"/>
              <a:t> develop the Web to be a simple though worldwide hypertext system via the Internet, and </a:t>
            </a:r>
            <a:r>
              <a:rPr lang="en-US" sz="2400" dirty="0" smtClean="0"/>
              <a:t>he mainly </a:t>
            </a:r>
            <a:r>
              <a:rPr lang="en-US" sz="2400" dirty="0"/>
              <a:t>focused on textual information</a:t>
            </a:r>
            <a:r>
              <a:rPr lang="en-US" sz="2400" dirty="0" smtClean="0"/>
              <a:t>.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clash between ‘authors’ and ‘programmers’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Artists vs engineers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design (authors) vs software design (programmers)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116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Information Design (Authors):</a:t>
            </a:r>
          </a:p>
          <a:p>
            <a:pPr marL="6858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The beginning of the HTML </a:t>
            </a:r>
            <a:r>
              <a:rPr lang="en-US" sz="2800" dirty="0" smtClean="0"/>
              <a:t>era was </a:t>
            </a:r>
            <a:r>
              <a:rPr lang="en-US" sz="2800" dirty="0"/>
              <a:t>exclusively focused on </a:t>
            </a:r>
            <a:r>
              <a:rPr lang="en-US" sz="2800" i="1" dirty="0"/>
              <a:t>authoring</a:t>
            </a:r>
            <a:r>
              <a:rPr lang="en-US" sz="2800" dirty="0"/>
              <a:t>. Only hypertext documents were supported, as the </a:t>
            </a:r>
            <a:r>
              <a:rPr lang="en-US" sz="2800" dirty="0" smtClean="0"/>
              <a:t>name of </a:t>
            </a:r>
            <a:r>
              <a:rPr lang="en-US" sz="2800" dirty="0"/>
              <a:t>the so-called Web programming language, HTML, suggests: </a:t>
            </a:r>
            <a:r>
              <a:rPr lang="en-US" sz="2800" i="1" dirty="0"/>
              <a:t>Hypertext Markup </a:t>
            </a:r>
            <a:r>
              <a:rPr lang="en-US" sz="2800" i="1" dirty="0" smtClean="0"/>
              <a:t>Language</a:t>
            </a:r>
            <a:r>
              <a:rPr lang="en-US" sz="2800" dirty="0" smtClean="0"/>
              <a:t>, a </a:t>
            </a:r>
            <a:r>
              <a:rPr lang="en-US" sz="2800" dirty="0"/>
              <a:t>language for instructions – or </a:t>
            </a:r>
            <a:r>
              <a:rPr lang="en-US" sz="2800" dirty="0" smtClean="0"/>
              <a:t>tags</a:t>
            </a:r>
          </a:p>
          <a:p>
            <a:pPr marL="228600" lvl="2"/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622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course of </a:t>
            </a:r>
            <a:r>
              <a:rPr lang="en-US" sz="2800" dirty="0" smtClean="0"/>
              <a:t>time, HTML </a:t>
            </a:r>
            <a:r>
              <a:rPr lang="en-US" sz="2800" dirty="0"/>
              <a:t>supported other media: images, time-sensitive media, such as video and audio, etc</a:t>
            </a:r>
            <a:r>
              <a:rPr lang="en-US" sz="2800" dirty="0" smtClean="0"/>
              <a:t>., reflected </a:t>
            </a:r>
            <a:r>
              <a:rPr lang="en-US" sz="2800" dirty="0"/>
              <a:t>in the term </a:t>
            </a:r>
            <a:r>
              <a:rPr lang="en-US" sz="2800" i="1" dirty="0"/>
              <a:t>hypermedia</a:t>
            </a:r>
            <a:r>
              <a:rPr lang="en-US" sz="2800" dirty="0"/>
              <a:t>, which is sometimes used to distinguish HTML from hypertext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8006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Basically we can divide this evolution perid into 3 parts / eras: SGML era, HTML era, XML era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SGML, a standardized generic </a:t>
            </a:r>
            <a:r>
              <a:rPr lang="en-US" sz="2400" i="1" dirty="0"/>
              <a:t>markup language </a:t>
            </a:r>
            <a:r>
              <a:rPr lang="en-US" sz="2400" dirty="0"/>
              <a:t>for </a:t>
            </a:r>
            <a:r>
              <a:rPr lang="en-US" sz="2400" dirty="0" smtClean="0"/>
              <a:t>the world </a:t>
            </a:r>
            <a:r>
              <a:rPr lang="en-US" sz="2400" dirty="0"/>
              <a:t>of print shops and publishing companies. “Generalized” means that SGML defines valid</a:t>
            </a:r>
            <a:br>
              <a:rPr lang="en-US" sz="2400" dirty="0"/>
            </a:br>
            <a:r>
              <a:rPr lang="en-US" sz="2400" dirty="0"/>
              <a:t>tags and rules to be used for an entire class of documents (i.e., a specific field of application and</a:t>
            </a:r>
            <a:br>
              <a:rPr lang="en-US" sz="2400" dirty="0"/>
            </a:br>
            <a:r>
              <a:rPr lang="en-US" sz="2400" dirty="0"/>
              <a:t>the documents it normally uses). The results are </a:t>
            </a:r>
            <a:r>
              <a:rPr lang="en-US" sz="2400" i="1" dirty="0"/>
              <a:t>document type definitions </a:t>
            </a:r>
            <a:r>
              <a:rPr lang="en-US" sz="2400" dirty="0"/>
              <a:t>(</a:t>
            </a:r>
            <a:r>
              <a:rPr lang="en-US" sz="2400" i="1" dirty="0"/>
              <a:t>DTDs</a:t>
            </a:r>
            <a:r>
              <a:rPr lang="en-US" sz="2400" dirty="0"/>
              <a:t>).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327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However, special software has to be written to interpret and execute the instructions specified</a:t>
            </a:r>
            <a:br>
              <a:rPr lang="en-US" sz="2400" dirty="0"/>
            </a:br>
            <a:r>
              <a:rPr lang="en-US" sz="2400" dirty="0"/>
              <a:t>by tags. Publishing companies use DTDs to distinguish between different book, magazine, and</a:t>
            </a:r>
            <a:br>
              <a:rPr lang="en-US" sz="2400" dirty="0"/>
            </a:br>
            <a:r>
              <a:rPr lang="en-US" sz="2400" dirty="0"/>
              <a:t>brochure formats, forms, and many other </a:t>
            </a:r>
            <a:r>
              <a:rPr lang="en-US" sz="2400" dirty="0" smtClean="0"/>
              <a:t>things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067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8875" y="221600"/>
            <a:ext cx="8222100" cy="83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Web Design (Evolution):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60950" y="1143000"/>
            <a:ext cx="8222100" cy="38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 the beginning, HTML was nothing but an</a:t>
            </a:r>
            <a:br>
              <a:rPr lang="en-US" sz="2400" dirty="0"/>
            </a:br>
            <a:r>
              <a:rPr lang="en-US" sz="2400" dirty="0"/>
              <a:t>SGML-DTD for the “screen” format, extended by tags for links and anchors as “grafted </a:t>
            </a:r>
            <a:r>
              <a:rPr lang="en-US" sz="2400" dirty="0" smtClean="0"/>
              <a:t>on” hypertext </a:t>
            </a:r>
            <a:r>
              <a:rPr lang="en-US" sz="2400" dirty="0"/>
              <a:t>functionalities. Later HTML versions corresponded to new DTDs. Browsers of </a:t>
            </a:r>
            <a:r>
              <a:rPr lang="en-US" sz="2400" dirty="0" smtClean="0"/>
              <a:t>the HTML </a:t>
            </a:r>
            <a:r>
              <a:rPr lang="en-US" sz="2400" dirty="0"/>
              <a:t>era are not SGML parsers; instead, they have support for a few DTDs (the </a:t>
            </a:r>
            <a:r>
              <a:rPr lang="en-US" sz="2400" dirty="0" smtClean="0"/>
              <a:t>supported HTML </a:t>
            </a:r>
            <a:r>
              <a:rPr lang="en-US" sz="2400" dirty="0"/>
              <a:t>versions) hardcoded into them, including the way they interpret tags and translate</a:t>
            </a:r>
            <a:br>
              <a:rPr lang="en-US" sz="2400" dirty="0"/>
            </a:br>
            <a:r>
              <a:rPr lang="en-US" sz="2400" dirty="0"/>
              <a:t>commands</a:t>
            </a:r>
            <a:r>
              <a:rPr lang="en-US" sz="2400" dirty="0" smtClean="0"/>
              <a:t>. Later on CSS were supported to create any document layout.</a:t>
            </a:r>
          </a:p>
        </p:txBody>
      </p:sp>
    </p:spTree>
    <p:extLst>
      <p:ext uri="{BB962C8B-B14F-4D97-AF65-F5344CB8AC3E}">
        <p14:creationId xmlns:p14="http://schemas.microsoft.com/office/powerpoint/2010/main" val="3469294156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1477</Words>
  <Application>Microsoft Office PowerPoint</Application>
  <PresentationFormat>On-screen Show (16:9)</PresentationFormat>
  <Paragraphs>140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Roboto</vt:lpstr>
      <vt:lpstr>Arial</vt:lpstr>
      <vt:lpstr>material</vt:lpstr>
      <vt:lpstr>Web Engineering CS-4513  Prepared By: Junaid Hassan Lecturer at UOS M.B.Din Campus junaidte14@gmail.com</vt:lpstr>
      <vt:lpstr>Topic: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Web Design (Evolution):</vt:lpstr>
      <vt:lpstr>Presentation Design:</vt:lpstr>
      <vt:lpstr>Presentation Design:</vt:lpstr>
      <vt:lpstr>Presentation Design:</vt:lpstr>
      <vt:lpstr>Presentation Design:</vt:lpstr>
      <vt:lpstr>Presentation Design:</vt:lpstr>
      <vt:lpstr>Interaction Design:</vt:lpstr>
      <vt:lpstr>Interaction Design:</vt:lpstr>
      <vt:lpstr>Interaction Design:</vt:lpstr>
      <vt:lpstr>Interaction Design:</vt:lpstr>
      <vt:lpstr>Interaction Design :</vt:lpstr>
      <vt:lpstr>Interaction Design :</vt:lpstr>
      <vt:lpstr>Interaction Design :</vt:lpstr>
      <vt:lpstr>Functional Design:</vt:lpstr>
      <vt:lpstr>Functional Design:</vt:lpstr>
      <vt:lpstr>Functional Design:</vt:lpstr>
      <vt:lpstr>Functional Design:</vt:lpstr>
      <vt:lpstr>Outlook:</vt:lpstr>
      <vt:lpstr>Outlook:</vt:lpstr>
      <vt:lpstr>Outlook:</vt:lpstr>
      <vt:lpstr>Outlook:</vt:lpstr>
      <vt:lpstr>Outlook: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Engineering CS-4513</dc:title>
  <cp:lastModifiedBy>Admin</cp:lastModifiedBy>
  <cp:revision>81</cp:revision>
  <dcterms:modified xsi:type="dcterms:W3CDTF">2017-05-07T13:45:00Z</dcterms:modified>
</cp:coreProperties>
</file>